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58" r:id="rId4"/>
    <p:sldId id="265" r:id="rId5"/>
    <p:sldId id="260" r:id="rId6"/>
    <p:sldId id="261" r:id="rId7"/>
    <p:sldId id="262" r:id="rId8"/>
    <p:sldId id="266" r:id="rId9"/>
    <p:sldId id="263" r:id="rId10"/>
    <p:sldId id="264" r:id="rId11"/>
    <p:sldId id="267" r:id="rId1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黄汝林" initials="黄汝林"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286"/>
    <p:restoredTop sz="50000" autoAdjust="0"/>
  </p:normalViewPr>
  <p:slideViewPr>
    <p:cSldViewPr snapToGrid="0">
      <p:cViewPr varScale="1">
        <p:scale>
          <a:sx n="46" d="100"/>
          <a:sy n="46" d="100"/>
        </p:scale>
        <p:origin x="2288"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commentAuthors" Target="commentAuthors.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966825-C18A-4D21-A475-472741CAD363}" type="datetimeFigureOut">
              <a:rPr lang="zh-CN" altLang="en-US" smtClean="0"/>
              <a:t>17/1/6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E32DB9-3917-4468-9988-4EAA1271E303}" type="slidenum">
              <a:rPr lang="zh-CN" altLang="en-US" smtClean="0"/>
              <a:t>‹#›</a:t>
            </a:fld>
            <a:endParaRPr lang="zh-CN" altLang="en-US"/>
          </a:p>
        </p:txBody>
      </p:sp>
    </p:spTree>
    <p:extLst>
      <p:ext uri="{BB962C8B-B14F-4D97-AF65-F5344CB8AC3E}">
        <p14:creationId xmlns:p14="http://schemas.microsoft.com/office/powerpoint/2010/main" val="19145449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E32DB9-3917-4468-9988-4EAA1271E303}" type="slidenum">
              <a:rPr lang="zh-CN" altLang="en-US" smtClean="0"/>
              <a:t>1</a:t>
            </a:fld>
            <a:endParaRPr lang="zh-CN" altLang="en-US"/>
          </a:p>
        </p:txBody>
      </p:sp>
    </p:spTree>
    <p:extLst>
      <p:ext uri="{BB962C8B-B14F-4D97-AF65-F5344CB8AC3E}">
        <p14:creationId xmlns:p14="http://schemas.microsoft.com/office/powerpoint/2010/main" val="608413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sz="1200" i="1" kern="1200" dirty="0" smtClean="0">
                <a:solidFill>
                  <a:schemeClr val="tx1"/>
                </a:solidFill>
                <a:effectLst/>
                <a:latin typeface="+mn-lt"/>
                <a:ea typeface="+mn-ea"/>
                <a:cs typeface="+mn-cs"/>
              </a:rPr>
              <a:t>The</a:t>
            </a:r>
            <a:r>
              <a:rPr lang="en-US" altLang="zh-CN" sz="1200" i="1" kern="1200" baseline="0" dirty="0" smtClean="0">
                <a:solidFill>
                  <a:schemeClr val="tx1"/>
                </a:solidFill>
                <a:effectLst/>
                <a:latin typeface="+mn-lt"/>
                <a:ea typeface="+mn-ea"/>
                <a:cs typeface="+mn-cs"/>
              </a:rPr>
              <a:t> </a:t>
            </a:r>
            <a:r>
              <a:rPr lang="en-US" altLang="zh-CN" sz="1200" i="1" kern="1200" dirty="0" smtClean="0">
                <a:solidFill>
                  <a:schemeClr val="tx1"/>
                </a:solidFill>
                <a:effectLst/>
                <a:latin typeface="+mn-lt"/>
                <a:ea typeface="+mn-ea"/>
                <a:cs typeface="+mn-cs"/>
              </a:rPr>
              <a:t>technique for extracting local features from images of architectural scenes, based on detecting and representing local symmetries. These new features are motivated by the fact that local symmetries, at different scales, are a fundamental characteristic of many urban images, and are potentially more invariant to large appearance changes than lower-level features such as SIFT.</a:t>
            </a:r>
            <a:endParaRPr lang="en-US" altLang="zh-CN" dirty="0" smtClean="0"/>
          </a:p>
          <a:p>
            <a:endParaRPr lang="en-US" altLang="zh-CN" dirty="0" smtClean="0"/>
          </a:p>
          <a:p>
            <a:r>
              <a:rPr lang="zh-CN" altLang="en-US" dirty="0" smtClean="0"/>
              <a:t>我们希望获得结果是：</a:t>
            </a:r>
            <a:endParaRPr lang="en-US" altLang="zh-CN" dirty="0" smtClean="0"/>
          </a:p>
          <a:p>
            <a:r>
              <a:rPr lang="zh-CN" altLang="en-US" dirty="0" smtClean="0"/>
              <a:t>能够对图象进行具象化的匹配</a:t>
            </a:r>
            <a:endParaRPr lang="en-US" altLang="zh-CN" dirty="0" smtClean="0"/>
          </a:p>
          <a:p>
            <a:r>
              <a:rPr lang="zh-CN" altLang="en-US" dirty="0" smtClean="0"/>
              <a:t>增加准确度</a:t>
            </a:r>
            <a:endParaRPr lang="en-US" altLang="zh-CN" dirty="0" smtClean="0"/>
          </a:p>
          <a:p>
            <a:r>
              <a:rPr lang="zh-CN" altLang="en-US" dirty="0" smtClean="0"/>
              <a:t>显示准确率</a:t>
            </a:r>
            <a:endParaRPr lang="en-US" altLang="zh-CN" dirty="0" smtClean="0"/>
          </a:p>
          <a:p>
            <a:r>
              <a:rPr lang="zh-CN" altLang="en-US" dirty="0" smtClean="0"/>
              <a:t>如何去做</a:t>
            </a:r>
            <a:endParaRPr lang="en-US" altLang="zh-CN" dirty="0" smtClean="0"/>
          </a:p>
          <a:p>
            <a:r>
              <a:rPr lang="zh-CN" altLang="en-US" dirty="0" smtClean="0"/>
              <a:t>调整当前的算法</a:t>
            </a:r>
            <a:endParaRPr lang="en-US" altLang="zh-CN" dirty="0" smtClean="0"/>
          </a:p>
          <a:p>
            <a:r>
              <a:rPr lang="zh-CN" altLang="en-US" dirty="0" smtClean="0"/>
              <a:t>将原有的方式移植到</a:t>
            </a:r>
            <a:r>
              <a:rPr lang="en-US" altLang="zh-CN" dirty="0" err="1" smtClean="0"/>
              <a:t>c++</a:t>
            </a:r>
            <a:r>
              <a:rPr lang="zh-CN" altLang="en-US" dirty="0" smtClean="0"/>
              <a:t>平台，从而更方便的调用</a:t>
            </a:r>
            <a:r>
              <a:rPr lang="en-US" altLang="zh-CN" dirty="0" err="1" smtClean="0"/>
              <a:t>opencv</a:t>
            </a:r>
            <a:r>
              <a:rPr lang="zh-CN" altLang="en-US" dirty="0" smtClean="0"/>
              <a:t>的库函数进行特征值的显示工作</a:t>
            </a:r>
            <a:endParaRPr lang="en-US" altLang="zh-CN" dirty="0" smtClean="0"/>
          </a:p>
          <a:p>
            <a:r>
              <a:rPr lang="zh-CN" altLang="en-US" dirty="0" smtClean="0"/>
              <a:t>在原有论文的基础上，改变匹配的方式</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99E32DB9-3917-4468-9988-4EAA1271E303}" type="slidenum">
              <a:rPr lang="zh-CN" altLang="en-US" smtClean="0"/>
              <a:t>2</a:t>
            </a:fld>
            <a:endParaRPr lang="zh-CN" altLang="en-US"/>
          </a:p>
        </p:txBody>
      </p:sp>
    </p:spTree>
    <p:extLst>
      <p:ext uri="{BB962C8B-B14F-4D97-AF65-F5344CB8AC3E}">
        <p14:creationId xmlns:p14="http://schemas.microsoft.com/office/powerpoint/2010/main" val="756898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altLang="zh-CN" dirty="0" smtClean="0"/>
          </a:p>
          <a:p>
            <a:r>
              <a:rPr lang="en-US" altLang="zh-CN" sz="1200" kern="1200" dirty="0" smtClean="0">
                <a:solidFill>
                  <a:schemeClr val="tx1"/>
                </a:solidFill>
                <a:effectLst/>
                <a:latin typeface="+mn-lt"/>
                <a:ea typeface="+mn-ea"/>
                <a:cs typeface="+mn-cs"/>
              </a:rPr>
              <a:t>The closest work to the</a:t>
            </a:r>
            <a:r>
              <a:rPr lang="en-US" altLang="zh-CN" sz="1200" kern="1200" baseline="0" dirty="0" smtClean="0">
                <a:solidFill>
                  <a:schemeClr val="tx1"/>
                </a:solidFill>
                <a:effectLst/>
                <a:latin typeface="+mn-lt"/>
                <a:ea typeface="+mn-ea"/>
                <a:cs typeface="+mn-cs"/>
              </a:rPr>
              <a:t> original one</a:t>
            </a:r>
            <a:r>
              <a:rPr lang="en-US" altLang="zh-CN" sz="1200" kern="1200" dirty="0" smtClean="0">
                <a:solidFill>
                  <a:schemeClr val="tx1"/>
                </a:solidFill>
                <a:effectLst/>
                <a:latin typeface="+mn-lt"/>
                <a:ea typeface="+mn-ea"/>
                <a:cs typeface="+mn-cs"/>
              </a:rPr>
              <a:t> is probably the </a:t>
            </a:r>
            <a:r>
              <a:rPr lang="en-US" altLang="zh-CN" sz="1200" kern="1200" dirty="0" err="1" smtClean="0">
                <a:solidFill>
                  <a:schemeClr val="tx1"/>
                </a:solidFill>
                <a:effectLst/>
                <a:latin typeface="+mn-lt"/>
                <a:ea typeface="+mn-ea"/>
                <a:cs typeface="+mn-cs"/>
              </a:rPr>
              <a:t>selfsimilarity</a:t>
            </a:r>
            <a:r>
              <a:rPr lang="en-US" altLang="zh-CN" sz="1200" kern="1200" dirty="0" smtClean="0">
                <a:solidFill>
                  <a:schemeClr val="tx1"/>
                </a:solidFill>
                <a:effectLst/>
                <a:latin typeface="+mn-lt"/>
                <a:ea typeface="+mn-ea"/>
                <a:cs typeface="+mn-cs"/>
              </a:rPr>
              <a:t> descriptor of </a:t>
            </a:r>
            <a:r>
              <a:rPr lang="en-US" altLang="zh-CN" sz="1200" kern="1200" dirty="0" err="1" smtClean="0">
                <a:solidFill>
                  <a:schemeClr val="tx1"/>
                </a:solidFill>
                <a:effectLst/>
                <a:latin typeface="+mn-lt"/>
                <a:ea typeface="+mn-ea"/>
                <a:cs typeface="+mn-cs"/>
              </a:rPr>
              <a:t>Shechtman</a:t>
            </a:r>
            <a:r>
              <a:rPr lang="en-US" altLang="zh-CN" sz="1200" kern="1200" dirty="0" smtClean="0">
                <a:solidFill>
                  <a:schemeClr val="tx1"/>
                </a:solidFill>
                <a:effectLst/>
                <a:latin typeface="+mn-lt"/>
                <a:ea typeface="+mn-ea"/>
                <a:cs typeface="+mn-cs"/>
              </a:rPr>
              <a:t> and </a:t>
            </a:r>
            <a:r>
              <a:rPr lang="en-US" altLang="zh-CN" sz="1200" kern="1200" dirty="0" err="1" smtClean="0">
                <a:solidFill>
                  <a:schemeClr val="tx1"/>
                </a:solidFill>
                <a:effectLst/>
                <a:latin typeface="+mn-lt"/>
                <a:ea typeface="+mn-ea"/>
                <a:cs typeface="+mn-cs"/>
              </a:rPr>
              <a:t>Irani</a:t>
            </a:r>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In their </a:t>
            </a:r>
            <a:r>
              <a:rPr lang="en-US" altLang="zh-CN" sz="1200" kern="1200" dirty="0" err="1" smtClean="0">
                <a:solidFill>
                  <a:schemeClr val="tx1"/>
                </a:solidFill>
                <a:effectLst/>
                <a:latin typeface="+mn-lt"/>
                <a:ea typeface="+mn-ea"/>
                <a:cs typeface="+mn-cs"/>
              </a:rPr>
              <a:t>case,they</a:t>
            </a:r>
            <a:r>
              <a:rPr lang="en-US" altLang="zh-CN" sz="1200" kern="1200" dirty="0" smtClean="0">
                <a:solidFill>
                  <a:schemeClr val="tx1"/>
                </a:solidFill>
                <a:effectLst/>
                <a:latin typeface="+mn-lt"/>
                <a:ea typeface="+mn-ea"/>
                <a:cs typeface="+mn-cs"/>
              </a:rPr>
              <a:t> use a variety of </a:t>
            </a:r>
            <a:r>
              <a:rPr lang="en-US" altLang="zh-CN" sz="1200" i="1" kern="1200" dirty="0" smtClean="0">
                <a:solidFill>
                  <a:schemeClr val="tx1"/>
                </a:solidFill>
                <a:effectLst/>
                <a:latin typeface="+mn-lt"/>
                <a:ea typeface="+mn-ea"/>
                <a:cs typeface="+mn-cs"/>
              </a:rPr>
              <a:t>symmetries</a:t>
            </a:r>
            <a:r>
              <a:rPr lang="en-US" altLang="zh-CN" sz="1200" kern="1200" dirty="0" smtClean="0">
                <a:solidFill>
                  <a:schemeClr val="tx1"/>
                </a:solidFill>
                <a:effectLst/>
                <a:latin typeface="+mn-lt"/>
                <a:ea typeface="+mn-ea"/>
                <a:cs typeface="+mn-cs"/>
              </a:rPr>
              <a:t>, rather than repetitions, as cues , and use these to define both a feature detector and a descriptor</a:t>
            </a:r>
          </a:p>
          <a:p>
            <a:r>
              <a:rPr lang="en-US" altLang="zh-CN" sz="1200" kern="1200" dirty="0" smtClean="0">
                <a:solidFill>
                  <a:schemeClr val="tx1"/>
                </a:solidFill>
                <a:effectLst/>
                <a:latin typeface="+mn-lt"/>
                <a:ea typeface="+mn-ea"/>
                <a:cs typeface="+mn-cs"/>
              </a:rPr>
              <a:t>In contrast, the</a:t>
            </a:r>
            <a:r>
              <a:rPr lang="en-US" altLang="zh-CN" sz="1200" kern="1200" baseline="0" dirty="0" smtClean="0">
                <a:solidFill>
                  <a:schemeClr val="tx1"/>
                </a:solidFill>
                <a:effectLst/>
                <a:latin typeface="+mn-lt"/>
                <a:ea typeface="+mn-ea"/>
                <a:cs typeface="+mn-cs"/>
              </a:rPr>
              <a:t> paper</a:t>
            </a:r>
            <a:r>
              <a:rPr lang="en-US" altLang="zh-CN" sz="1200" kern="1200" dirty="0" smtClean="0">
                <a:solidFill>
                  <a:schemeClr val="tx1"/>
                </a:solidFill>
                <a:effectLst/>
                <a:latin typeface="+mn-lt"/>
                <a:ea typeface="+mn-ea"/>
                <a:cs typeface="+mn-cs"/>
              </a:rPr>
              <a:t> do not make hard decisions about symmetric structures, but instead compute many local features based on a softer definition of a symmetry score.</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99E32DB9-3917-4468-9988-4EAA1271E303}" type="slidenum">
              <a:rPr lang="zh-CN" altLang="en-US" smtClean="0"/>
              <a:t>3</a:t>
            </a:fld>
            <a:endParaRPr lang="zh-CN" altLang="en-US"/>
          </a:p>
        </p:txBody>
      </p:sp>
    </p:spTree>
    <p:extLst>
      <p:ext uri="{BB962C8B-B14F-4D97-AF65-F5344CB8AC3E}">
        <p14:creationId xmlns:p14="http://schemas.microsoft.com/office/powerpoint/2010/main" val="1734575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dirty="0" smtClean="0"/>
              <a:t>However when we overview</a:t>
            </a:r>
            <a:r>
              <a:rPr lang="en-US" altLang="zh-CN" baseline="0" dirty="0" smtClean="0"/>
              <a:t> the original code we find that there is a bug here that if we have a look at the features the code generated </a:t>
            </a:r>
          </a:p>
          <a:p>
            <a:r>
              <a:rPr lang="en-US" altLang="zh-CN" baseline="0" dirty="0" smtClean="0"/>
              <a:t>We will find that the forth </a:t>
            </a:r>
            <a:r>
              <a:rPr lang="en-US" altLang="zh-CN" sz="1200" b="0" i="0" kern="1200" dirty="0" smtClean="0">
                <a:solidFill>
                  <a:schemeClr val="tx1"/>
                </a:solidFill>
                <a:effectLst/>
                <a:latin typeface="+mn-lt"/>
                <a:ea typeface="+mn-ea"/>
                <a:cs typeface="+mn-cs"/>
              </a:rPr>
              <a:t>column are</a:t>
            </a:r>
            <a:r>
              <a:rPr lang="en-US" altLang="zh-CN" sz="1200" b="0" i="0" kern="1200" baseline="0" dirty="0" smtClean="0">
                <a:solidFill>
                  <a:schemeClr val="tx1"/>
                </a:solidFill>
                <a:effectLst/>
                <a:latin typeface="+mn-lt"/>
                <a:ea typeface="+mn-ea"/>
                <a:cs typeface="+mn-cs"/>
              </a:rPr>
              <a:t> all zero which means that the orientation have no  meanings here.</a:t>
            </a:r>
          </a:p>
          <a:p>
            <a:r>
              <a:rPr lang="en-US" altLang="zh-CN" dirty="0" smtClean="0"/>
              <a:t>So we</a:t>
            </a:r>
            <a:r>
              <a:rPr lang="en-US" altLang="zh-CN" baseline="0" dirty="0" smtClean="0"/>
              <a:t> change the code platform from </a:t>
            </a:r>
            <a:r>
              <a:rPr lang="en-US" altLang="zh-CN" baseline="0" dirty="0" err="1" smtClean="0"/>
              <a:t>matlab</a:t>
            </a:r>
            <a:r>
              <a:rPr lang="en-US" altLang="zh-CN" baseline="0" dirty="0" smtClean="0"/>
              <a:t> to </a:t>
            </a:r>
            <a:r>
              <a:rPr lang="en-US" altLang="zh-CN" baseline="0" dirty="0" err="1" smtClean="0"/>
              <a:t>c++</a:t>
            </a:r>
            <a:r>
              <a:rPr lang="en-US" altLang="zh-CN" baseline="0" dirty="0" smtClean="0"/>
              <a:t> in order to take it easy to change the code and use the </a:t>
            </a:r>
            <a:r>
              <a:rPr lang="en-US" altLang="zh-CN" baseline="0" dirty="0" err="1" smtClean="0"/>
              <a:t>oepncv</a:t>
            </a:r>
            <a:r>
              <a:rPr lang="en-US" altLang="zh-CN" baseline="0" dirty="0" smtClean="0"/>
              <a:t> lib to make some work simple . Like draw the features using the built-in function and draw the line between the two pics based on the features value.</a:t>
            </a:r>
          </a:p>
          <a:p>
            <a:r>
              <a:rPr lang="en-US" altLang="zh-CN" baseline="0" dirty="0" smtClean="0"/>
              <a:t>So we </a:t>
            </a:r>
            <a:r>
              <a:rPr lang="en-US" altLang="zh-CN" baseline="0" dirty="0" err="1" smtClean="0"/>
              <a:t>impove</a:t>
            </a:r>
            <a:r>
              <a:rPr lang="en-US" altLang="zh-CN" baseline="0" dirty="0" smtClean="0"/>
              <a:t> the original method in these four aspects.</a:t>
            </a:r>
          </a:p>
          <a:p>
            <a:endParaRPr lang="en-US" altLang="zh-CN" dirty="0" smtClean="0"/>
          </a:p>
          <a:p>
            <a:endParaRPr lang="en-US" altLang="zh-CN" dirty="0" smtClean="0"/>
          </a:p>
          <a:p>
            <a:r>
              <a:rPr lang="zh-CN" altLang="en-US" dirty="0" smtClean="0"/>
              <a:t>设计思想是：</a:t>
            </a:r>
            <a:endParaRPr lang="en-US" altLang="zh-CN" dirty="0" smtClean="0"/>
          </a:p>
          <a:p>
            <a:r>
              <a:rPr lang="zh-CN" altLang="en-US" dirty="0" smtClean="0"/>
              <a:t>算法：增加横纵的特征值匹配</a:t>
            </a:r>
            <a:endParaRPr lang="en-US" altLang="zh-CN" dirty="0" smtClean="0"/>
          </a:p>
          <a:p>
            <a:r>
              <a:rPr lang="en-US" altLang="zh-CN" dirty="0" smtClean="0"/>
              <a:t>Match</a:t>
            </a:r>
          </a:p>
          <a:p>
            <a:r>
              <a:rPr lang="en-US" altLang="zh-CN" dirty="0" smtClean="0"/>
              <a:t>symmetry test </a:t>
            </a:r>
          </a:p>
          <a:p>
            <a:r>
              <a:rPr lang="en-US" altLang="zh-CN" dirty="0" smtClean="0"/>
              <a:t>virtual test </a:t>
            </a:r>
          </a:p>
          <a:p>
            <a:r>
              <a:rPr lang="zh-CN" altLang="en-US" dirty="0" smtClean="0"/>
              <a:t>针对原有图象的提取特征值的方式</a:t>
            </a:r>
            <a:endParaRPr lang="en-US" altLang="zh-CN" dirty="0" smtClean="0"/>
          </a:p>
          <a:p>
            <a:r>
              <a:rPr lang="zh-CN" altLang="en-US" dirty="0" smtClean="0"/>
              <a:t>进行图象的归类</a:t>
            </a:r>
            <a:endParaRPr lang="en-US" altLang="zh-CN" dirty="0" smtClean="0"/>
          </a:p>
          <a:p>
            <a:r>
              <a:rPr lang="zh-CN" altLang="en-US" dirty="0" smtClean="0"/>
              <a:t>对样本进行测试</a:t>
            </a:r>
            <a:endParaRPr lang="zh-CN" altLang="en-US" dirty="0"/>
          </a:p>
        </p:txBody>
      </p:sp>
      <p:sp>
        <p:nvSpPr>
          <p:cNvPr id="4" name="灯片编号占位符 3"/>
          <p:cNvSpPr>
            <a:spLocks noGrp="1"/>
          </p:cNvSpPr>
          <p:nvPr>
            <p:ph type="sldNum" sz="quarter" idx="10"/>
          </p:nvPr>
        </p:nvSpPr>
        <p:spPr/>
        <p:txBody>
          <a:bodyPr/>
          <a:lstStyle/>
          <a:p>
            <a:fld id="{99E32DB9-3917-4468-9988-4EAA1271E303}" type="slidenum">
              <a:rPr lang="zh-CN" altLang="en-US" smtClean="0"/>
              <a:t>4</a:t>
            </a:fld>
            <a:endParaRPr lang="zh-CN" altLang="en-US"/>
          </a:p>
        </p:txBody>
      </p:sp>
    </p:spTree>
    <p:extLst>
      <p:ext uri="{BB962C8B-B14F-4D97-AF65-F5344CB8AC3E}">
        <p14:creationId xmlns:p14="http://schemas.microsoft.com/office/powerpoint/2010/main" val="1973594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dirty="0" smtClean="0"/>
              <a:t>Algorithm:</a:t>
            </a:r>
          </a:p>
          <a:p>
            <a:r>
              <a:rPr lang="en-US" altLang="zh-CN" dirty="0" smtClean="0"/>
              <a:t>We added the original paper based on the horizontal and vertical symmetry detection. Because most of the buildings are in the horizontal and vertical direction has a great characteristic.</a:t>
            </a:r>
          </a:p>
          <a:p>
            <a:r>
              <a:rPr lang="en-US" altLang="zh-CN" dirty="0" smtClean="0"/>
              <a:t>For the feature points extracted in the image A, we set up the corresponding values for each feature point in B. The smaller the Euclidean distance, the higher their similarity.</a:t>
            </a:r>
          </a:p>
          <a:p>
            <a:r>
              <a:rPr lang="en-US" altLang="zh-CN" dirty="0" smtClean="0"/>
              <a:t>The higher the ratio between the matching point and the second matching point, the better the matching.</a:t>
            </a:r>
          </a:p>
          <a:p>
            <a:r>
              <a:rPr lang="en-US" altLang="zh-CN" dirty="0" smtClean="0"/>
              <a:t>On the basis of the original, we also added a directional detection function.</a:t>
            </a:r>
          </a:p>
          <a:p>
            <a:r>
              <a:rPr lang="en-US" altLang="zh-CN" dirty="0" smtClean="0"/>
              <a:t>That is, the points located at the top are not matched with the points located at the bottom to ensure that the relative position of the matching is fixed, thus avoiding the nonsense matching of the feature points which causing the wrong matching.</a:t>
            </a:r>
          </a:p>
          <a:p>
            <a:endParaRPr lang="en-US" altLang="zh-CN" dirty="0"/>
          </a:p>
          <a:p>
            <a:r>
              <a:rPr lang="zh-CN" altLang="en-US" dirty="0" smtClean="0"/>
              <a:t>我们在原有论文基础上增添了水平垂直的对称性检测。因为大部分的建筑都在水平和垂直方向有很大的特征性。</a:t>
            </a:r>
            <a:endParaRPr lang="en-US" altLang="zh-CN" dirty="0" smtClean="0"/>
          </a:p>
          <a:p>
            <a:r>
              <a:rPr lang="zh-CN" altLang="en-US" dirty="0" smtClean="0"/>
              <a:t>针对在图片</a:t>
            </a:r>
            <a:r>
              <a:rPr lang="en-US" altLang="zh-CN" dirty="0" smtClean="0"/>
              <a:t>A</a:t>
            </a:r>
            <a:r>
              <a:rPr lang="zh-CN" altLang="en-US" dirty="0" smtClean="0"/>
              <a:t>中提取到的特征点，我们在</a:t>
            </a:r>
            <a:r>
              <a:rPr lang="en-US" altLang="zh-CN" dirty="0" smtClean="0"/>
              <a:t>B</a:t>
            </a:r>
            <a:r>
              <a:rPr lang="zh-CN" altLang="en-US" dirty="0" smtClean="0"/>
              <a:t>中建立每一个特征点与之相对应的值。欧式距离的值越小说明他们的相似性越高。</a:t>
            </a:r>
            <a:endParaRPr lang="en-US" altLang="zh-CN" dirty="0" smtClean="0"/>
          </a:p>
          <a:p>
            <a:r>
              <a:rPr lang="zh-CN" altLang="en-US" dirty="0" smtClean="0"/>
              <a:t>当与之匹配的点和第二与之匹配点的数值之比越高，也就说明匹配性越好。</a:t>
            </a:r>
            <a:endParaRPr lang="en-US" altLang="zh-CN" dirty="0" smtClean="0"/>
          </a:p>
          <a:p>
            <a:r>
              <a:rPr lang="zh-CN" altLang="en-US" dirty="0" smtClean="0"/>
              <a:t>在原有的基础上，我们还增添了方向性检测的功能。</a:t>
            </a:r>
            <a:endParaRPr lang="en-US" altLang="zh-CN" dirty="0" smtClean="0"/>
          </a:p>
          <a:p>
            <a:r>
              <a:rPr lang="zh-CN" altLang="en-US" dirty="0" smtClean="0"/>
              <a:t>也就是位于上方的点尽量不和位于下方的点进行匹配，以确保匹配的相对位置是一定的，避免特征点无意义匹配，造成错误的匹配。</a:t>
            </a:r>
            <a:endParaRPr lang="en-US" altLang="zh-CN" dirty="0" smtClean="0"/>
          </a:p>
          <a:p>
            <a:endParaRPr lang="en-US" altLang="zh-CN" dirty="0" smtClean="0"/>
          </a:p>
          <a:p>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99E32DB9-3917-4468-9988-4EAA1271E303}" type="slidenum">
              <a:rPr lang="zh-CN" altLang="en-US" smtClean="0"/>
              <a:t>5</a:t>
            </a:fld>
            <a:endParaRPr lang="zh-CN" altLang="en-US"/>
          </a:p>
        </p:txBody>
      </p:sp>
    </p:spTree>
    <p:extLst>
      <p:ext uri="{BB962C8B-B14F-4D97-AF65-F5344CB8AC3E}">
        <p14:creationId xmlns:p14="http://schemas.microsoft.com/office/powerpoint/2010/main" val="149798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原有的论文</a:t>
            </a:r>
            <a:r>
              <a:rPr lang="zh-CN" altLang="en-US" baseline="0" dirty="0" smtClean="0"/>
              <a:t> </a:t>
            </a:r>
            <a:r>
              <a:rPr lang="en-US" altLang="zh-CN" sz="1200" kern="1200" dirty="0" smtClean="0">
                <a:solidFill>
                  <a:schemeClr val="tx1"/>
                </a:solidFill>
                <a:effectLst/>
                <a:latin typeface="+mn-lt"/>
                <a:ea typeface="+mn-ea"/>
                <a:cs typeface="+mn-cs"/>
              </a:rPr>
              <a:t>generate two sets of perfectly matched synthetic detections by creating a set For each pair of images we extract </a:t>
            </a:r>
            <a:r>
              <a:rPr lang="en-US" altLang="zh-CN" sz="1200" kern="1200" dirty="0" err="1" smtClean="0">
                <a:solidFill>
                  <a:schemeClr val="tx1"/>
                </a:solidFill>
                <a:effectLst/>
                <a:latin typeface="+mn-lt"/>
                <a:ea typeface="+mn-ea"/>
                <a:cs typeface="+mn-cs"/>
              </a:rPr>
              <a:t>keypoints</a:t>
            </a:r>
            <a:r>
              <a:rPr lang="en-US" altLang="zh-CN" sz="1200" kern="1200" dirty="0" smtClean="0">
                <a:solidFill>
                  <a:schemeClr val="tx1"/>
                </a:solidFill>
                <a:effectLst/>
                <a:latin typeface="+mn-lt"/>
                <a:ea typeface="+mn-ea"/>
                <a:cs typeface="+mn-cs"/>
              </a:rPr>
              <a:t> and descriptors and match descriptors using the standard ratio test</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The original algorithm can only calculate the weight of each feature point for the surrounding feature points, and then compare the weight of the surrounding feature points with the feature points of the other map.</a:t>
            </a:r>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We are based on the original, calculated in line with a certain value of the matching points of the total number of the proportion of the total, or the number of these constant value of certain requirements. Can be considered to meet the requirements of the match.</a:t>
            </a:r>
          </a:p>
          <a:p>
            <a:r>
              <a:rPr lang="en-US" altLang="zh-CN" sz="1200" kern="1200" dirty="0" smtClean="0">
                <a:solidFill>
                  <a:schemeClr val="tx1"/>
                </a:solidFill>
                <a:effectLst/>
                <a:latin typeface="+mn-lt"/>
                <a:ea typeface="+mn-ea"/>
                <a:cs typeface="+mn-cs"/>
              </a:rPr>
              <a:t>At the same time the original algorithm has great limitations, so we have increased the batch processing system, which can be completed at one time on a map and other maps of all the comparison.</a:t>
            </a: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原有的算法只能计算每一个特征点对于周围特征点的权值，然后在对周围特征点权值的比重上和另一张图的特征点进行比较。</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我们则是在原有基础上，计算在符合一定匹配值的特征点的数量占总量的比重，或者是这些特恒值的数量一定要求。即可算是符合匹配的要求。</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同时原有的算法方式有着很大的局限性，因此我们增加了批量处理系统，从而能够一次性完成对一张图和其他图的所有比较。</a:t>
            </a:r>
            <a:endParaRPr lang="zh-CN" altLang="en-US" dirty="0"/>
          </a:p>
        </p:txBody>
      </p:sp>
      <p:sp>
        <p:nvSpPr>
          <p:cNvPr id="4" name="灯片编号占位符 3"/>
          <p:cNvSpPr>
            <a:spLocks noGrp="1"/>
          </p:cNvSpPr>
          <p:nvPr>
            <p:ph type="sldNum" sz="quarter" idx="10"/>
          </p:nvPr>
        </p:nvSpPr>
        <p:spPr/>
        <p:txBody>
          <a:bodyPr/>
          <a:lstStyle/>
          <a:p>
            <a:fld id="{99E32DB9-3917-4468-9988-4EAA1271E303}" type="slidenum">
              <a:rPr lang="zh-CN" altLang="en-US" smtClean="0"/>
              <a:t>6</a:t>
            </a:fld>
            <a:endParaRPr lang="zh-CN" altLang="en-US"/>
          </a:p>
        </p:txBody>
      </p:sp>
    </p:spTree>
    <p:extLst>
      <p:ext uri="{BB962C8B-B14F-4D97-AF65-F5344CB8AC3E}">
        <p14:creationId xmlns:p14="http://schemas.microsoft.com/office/powerpoint/2010/main" val="2038664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展示以下测试的结果</a:t>
            </a:r>
            <a:endParaRPr lang="en-US" altLang="zh-CN" dirty="0" smtClean="0"/>
          </a:p>
          <a:p>
            <a:r>
              <a:rPr lang="en-US" altLang="zh-CN" dirty="0" smtClean="0"/>
              <a:t>The following is a comparison of the results.</a:t>
            </a:r>
          </a:p>
          <a:p>
            <a:endParaRPr lang="en-US" altLang="zh-CN" dirty="0" smtClean="0"/>
          </a:p>
          <a:p>
            <a:r>
              <a:rPr lang="en-US" altLang="zh-CN" dirty="0" smtClean="0"/>
              <a:t>This is the original algorithm to generate the image, we can see that it only corresponds to the surrounding pixels through the circle size display </a:t>
            </a:r>
            <a:r>
              <a:rPr lang="en-US" altLang="zh-CN" dirty="0" err="1" smtClean="0"/>
              <a:t>weight.But</a:t>
            </a:r>
            <a:r>
              <a:rPr lang="en-US" altLang="zh-CN" dirty="0" smtClean="0"/>
              <a:t> in our improvement, we can clearly see the current can be directed against two different images directly feature point matching. Through the intuitive connection to the more concrete point of view.</a:t>
            </a:r>
          </a:p>
          <a:p>
            <a:r>
              <a:rPr lang="zh-CN" altLang="en-US" dirty="0" smtClean="0"/>
              <a:t>这是原来的算法生成的图象，我们可以看到它只有对应周围像素点通过圆圈的大小显示权值。</a:t>
            </a:r>
            <a:endParaRPr lang="en-US" altLang="zh-CN" dirty="0" smtClean="0"/>
          </a:p>
          <a:p>
            <a:r>
              <a:rPr lang="zh-CN" altLang="en-US" dirty="0" smtClean="0"/>
              <a:t>但是在我们改进，我们可以清楚地看到当前可以针对两张不同的图象直接进行特征点的匹配工作。通过直观的连线让特征点的比较具象化。</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99E32DB9-3917-4468-9988-4EAA1271E303}" type="slidenum">
              <a:rPr lang="zh-CN" altLang="en-US" smtClean="0"/>
              <a:t>7</a:t>
            </a:fld>
            <a:endParaRPr lang="zh-CN" altLang="en-US"/>
          </a:p>
        </p:txBody>
      </p:sp>
    </p:spTree>
    <p:extLst>
      <p:ext uri="{BB962C8B-B14F-4D97-AF65-F5344CB8AC3E}">
        <p14:creationId xmlns:p14="http://schemas.microsoft.com/office/powerpoint/2010/main" val="1129566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 first picture shows the two maps can not match the situation.</a:t>
            </a:r>
          </a:p>
          <a:p>
            <a:r>
              <a:rPr lang="en-US" altLang="zh-CN" dirty="0" smtClean="0"/>
              <a:t>The second picture shows the batch processing situation.</a:t>
            </a:r>
          </a:p>
          <a:p>
            <a:r>
              <a:rPr lang="en-US" altLang="zh-CN" dirty="0" smtClean="0"/>
              <a:t>The third figure shows our figurative accuracy.</a:t>
            </a:r>
          </a:p>
          <a:p>
            <a:endParaRPr lang="en-US" altLang="zh-CN" dirty="0" smtClean="0"/>
          </a:p>
          <a:p>
            <a:r>
              <a:rPr lang="zh-CN" altLang="en-US" dirty="0" smtClean="0"/>
              <a:t>第一张图展示了不能</a:t>
            </a:r>
            <a:r>
              <a:rPr lang="en-US" altLang="zh-CN" dirty="0" smtClean="0"/>
              <a:t>match</a:t>
            </a:r>
            <a:r>
              <a:rPr lang="zh-CN" altLang="en-US" dirty="0" smtClean="0"/>
              <a:t>的两张图的情况。</a:t>
            </a:r>
            <a:endParaRPr lang="en-US" altLang="zh-CN" dirty="0" smtClean="0"/>
          </a:p>
          <a:p>
            <a:r>
              <a:rPr lang="zh-CN" altLang="en-US" dirty="0" smtClean="0"/>
              <a:t>第二张图展示了批量处理的情况。</a:t>
            </a:r>
            <a:endParaRPr lang="en-US" altLang="zh-CN" dirty="0" smtClean="0"/>
          </a:p>
          <a:p>
            <a:r>
              <a:rPr lang="zh-CN" altLang="en-US" dirty="0" smtClean="0"/>
              <a:t>第三张图展示了我们具象化精确度的情况。</a:t>
            </a:r>
            <a:endParaRPr lang="en-US" altLang="zh-CN" dirty="0" smtClean="0"/>
          </a:p>
        </p:txBody>
      </p:sp>
      <p:sp>
        <p:nvSpPr>
          <p:cNvPr id="4" name="灯片编号占位符 3"/>
          <p:cNvSpPr>
            <a:spLocks noGrp="1"/>
          </p:cNvSpPr>
          <p:nvPr>
            <p:ph type="sldNum" sz="quarter" idx="10"/>
          </p:nvPr>
        </p:nvSpPr>
        <p:spPr/>
        <p:txBody>
          <a:bodyPr/>
          <a:lstStyle/>
          <a:p>
            <a:fld id="{99E32DB9-3917-4468-9988-4EAA1271E303}" type="slidenum">
              <a:rPr lang="zh-CN" altLang="en-US" smtClean="0"/>
              <a:t>8</a:t>
            </a:fld>
            <a:endParaRPr lang="zh-CN" altLang="en-US"/>
          </a:p>
        </p:txBody>
      </p:sp>
    </p:spTree>
    <p:extLst>
      <p:ext uri="{BB962C8B-B14F-4D97-AF65-F5344CB8AC3E}">
        <p14:creationId xmlns:p14="http://schemas.microsoft.com/office/powerpoint/2010/main" val="184803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So there is much future work </a:t>
            </a:r>
            <a:r>
              <a:rPr lang="en-US" altLang="zh-CN" smtClean="0"/>
              <a:t>to do</a:t>
            </a:r>
            <a:endParaRPr lang="zh-CN" altLang="en-US" dirty="0"/>
          </a:p>
        </p:txBody>
      </p:sp>
      <p:sp>
        <p:nvSpPr>
          <p:cNvPr id="4" name="灯片编号占位符 3"/>
          <p:cNvSpPr>
            <a:spLocks noGrp="1"/>
          </p:cNvSpPr>
          <p:nvPr>
            <p:ph type="sldNum" sz="quarter" idx="10"/>
          </p:nvPr>
        </p:nvSpPr>
        <p:spPr/>
        <p:txBody>
          <a:bodyPr/>
          <a:lstStyle/>
          <a:p>
            <a:fld id="{99E32DB9-3917-4468-9988-4EAA1271E303}" type="slidenum">
              <a:rPr lang="zh-CN" altLang="en-US" smtClean="0"/>
              <a:t>9</a:t>
            </a:fld>
            <a:endParaRPr lang="zh-CN" altLang="en-US"/>
          </a:p>
        </p:txBody>
      </p:sp>
    </p:spTree>
    <p:extLst>
      <p:ext uri="{BB962C8B-B14F-4D97-AF65-F5344CB8AC3E}">
        <p14:creationId xmlns:p14="http://schemas.microsoft.com/office/powerpoint/2010/main" val="412776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63D6A19C-FC2F-4A5C-BF6A-A05E8C4C6655}" type="datetimeFigureOut">
              <a:rPr lang="zh-CN" altLang="en-US" smtClean="0"/>
              <a:t>17/1/6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5964DE1-6B84-4238-AEFA-79F1D6FF7C8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63D6A19C-FC2F-4A5C-BF6A-A05E8C4C6655}" type="datetimeFigureOut">
              <a:rPr lang="zh-CN" altLang="en-US" smtClean="0"/>
              <a:t>17/1/6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5964DE1-6B84-4238-AEFA-79F1D6FF7C8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a:xfrm>
            <a:off x="628650" y="365125"/>
            <a:ext cx="5800725"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63D6A19C-FC2F-4A5C-BF6A-A05E8C4C6655}" type="datetimeFigureOut">
              <a:rPr lang="zh-CN" altLang="en-US" smtClean="0"/>
              <a:t>17/1/6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5964DE1-6B84-4238-AEFA-79F1D6FF7C8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63D6A19C-FC2F-4A5C-BF6A-A05E8C4C6655}" type="datetimeFigureOut">
              <a:rPr lang="zh-CN" altLang="en-US" smtClean="0"/>
              <a:t>17/1/6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5964DE1-6B84-4238-AEFA-79F1D6FF7C8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63D6A19C-FC2F-4A5C-BF6A-A05E8C4C6655}" type="datetimeFigureOut">
              <a:rPr lang="zh-CN" altLang="en-US" smtClean="0"/>
              <a:t>17/1/6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5964DE1-6B84-4238-AEFA-79F1D6FF7C8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63D6A19C-FC2F-4A5C-BF6A-A05E8C4C6655}" type="datetimeFigureOut">
              <a:rPr lang="zh-CN" altLang="en-US" smtClean="0"/>
              <a:t>17/1/6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5964DE1-6B84-4238-AEFA-79F1D6FF7C8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hasCustomPrompt="1"/>
          </p:nvPr>
        </p:nvSpPr>
        <p:spPr>
          <a:xfrm>
            <a:off x="629842" y="2505075"/>
            <a:ext cx="3868340"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63D6A19C-FC2F-4A5C-BF6A-A05E8C4C6655}" type="datetimeFigureOut">
              <a:rPr lang="zh-CN" altLang="en-US" smtClean="0"/>
              <a:t>17/1/6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5964DE1-6B84-4238-AEFA-79F1D6FF7C8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63D6A19C-FC2F-4A5C-BF6A-A05E8C4C6655}" type="datetimeFigureOut">
              <a:rPr lang="zh-CN" altLang="en-US" smtClean="0"/>
              <a:t>17/1/6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5964DE1-6B84-4238-AEFA-79F1D6FF7C8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D6A19C-FC2F-4A5C-BF6A-A05E8C4C6655}" type="datetimeFigureOut">
              <a:rPr lang="zh-CN" altLang="en-US" smtClean="0"/>
              <a:t>17/1/6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C5964DE1-6B84-4238-AEFA-79F1D6FF7C8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63D6A19C-FC2F-4A5C-BF6A-A05E8C4C6655}" type="datetimeFigureOut">
              <a:rPr lang="zh-CN" altLang="en-US" smtClean="0"/>
              <a:t>17/1/6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5964DE1-6B84-4238-AEFA-79F1D6FF7C8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63D6A19C-FC2F-4A5C-BF6A-A05E8C4C6655}" type="datetimeFigureOut">
              <a:rPr lang="zh-CN" altLang="en-US" smtClean="0"/>
              <a:t>17/1/6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5964DE1-6B84-4238-AEFA-79F1D6FF7C8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D6A19C-FC2F-4A5C-BF6A-A05E8C4C6655}" type="datetimeFigureOut">
              <a:rPr lang="zh-CN" altLang="en-US" smtClean="0"/>
              <a:t>17/1/6</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964DE1-6B84-4238-AEFA-79F1D6FF7C8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4.jpeg"/><Relationship Id="rId7" Type="http://schemas.openxmlformats.org/officeDocument/2006/relationships/image" Target="../media/image5.jpeg"/><Relationship Id="rId8"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Image </a:t>
            </a:r>
            <a:r>
              <a:rPr lang="en-US" altLang="zh-CN" sz="6600" dirty="0"/>
              <a:t>Matching</a:t>
            </a:r>
            <a:r>
              <a:rPr lang="en-US" altLang="zh-CN" dirty="0"/>
              <a:t> System </a:t>
            </a:r>
            <a:endParaRPr lang="zh-CN" altLang="en-US" dirty="0"/>
          </a:p>
        </p:txBody>
      </p:sp>
      <p:sp>
        <p:nvSpPr>
          <p:cNvPr id="3" name="副标题 2"/>
          <p:cNvSpPr>
            <a:spLocks noGrp="1"/>
          </p:cNvSpPr>
          <p:nvPr>
            <p:ph type="subTitle" idx="1"/>
          </p:nvPr>
        </p:nvSpPr>
        <p:spPr>
          <a:xfrm>
            <a:off x="3934690" y="4189867"/>
            <a:ext cx="4523509" cy="2089635"/>
          </a:xfrm>
        </p:spPr>
        <p:txBody>
          <a:bodyPr>
            <a:normAutofit/>
          </a:bodyPr>
          <a:lstStyle/>
          <a:p>
            <a:r>
              <a:rPr lang="en-US" altLang="zh-CN" dirty="0" smtClean="0"/>
              <a:t>group15</a:t>
            </a:r>
          </a:p>
          <a:p>
            <a:pPr algn="l"/>
            <a:r>
              <a:rPr lang="zh-CN" altLang="en-US" dirty="0" smtClean="0"/>
              <a:t>    </a:t>
            </a:r>
            <a:r>
              <a:rPr lang="en-US" altLang="zh-CN" dirty="0" err="1" smtClean="0"/>
              <a:t>Xiaoqing</a:t>
            </a:r>
            <a:r>
              <a:rPr lang="zh-CN" altLang="en-US" dirty="0" smtClean="0"/>
              <a:t> </a:t>
            </a:r>
            <a:r>
              <a:rPr lang="en-US" altLang="zh-CN" dirty="0" err="1" smtClean="0"/>
              <a:t>Geng</a:t>
            </a:r>
            <a:r>
              <a:rPr lang="en-US" altLang="zh-CN" dirty="0" smtClean="0"/>
              <a:t>:</a:t>
            </a:r>
            <a:r>
              <a:rPr lang="zh-CN" altLang="en-US" dirty="0" smtClean="0"/>
              <a:t> </a:t>
            </a:r>
            <a:r>
              <a:rPr lang="en-US" altLang="zh-CN" dirty="0" smtClean="0"/>
              <a:t>5140309383</a:t>
            </a:r>
            <a:endParaRPr lang="zh-CN" altLang="en-US" dirty="0" smtClean="0"/>
          </a:p>
          <a:p>
            <a:pPr algn="l"/>
            <a:r>
              <a:rPr lang="zh-CN" altLang="en-US" dirty="0" smtClean="0"/>
              <a:t>    </a:t>
            </a:r>
            <a:r>
              <a:rPr lang="en-US" altLang="zh-CN" dirty="0" err="1" smtClean="0"/>
              <a:t>Rulin</a:t>
            </a:r>
            <a:r>
              <a:rPr lang="zh-CN" altLang="en-US" dirty="0" smtClean="0"/>
              <a:t> </a:t>
            </a:r>
            <a:r>
              <a:rPr lang="en-US" altLang="zh-CN" dirty="0" smtClean="0"/>
              <a:t>Huang</a:t>
            </a:r>
            <a:r>
              <a:rPr lang="zh-CN" altLang="en-US" dirty="0" smtClean="0"/>
              <a:t>    </a:t>
            </a:r>
            <a:r>
              <a:rPr lang="en-US" altLang="zh-CN" dirty="0" smtClean="0"/>
              <a:t>:</a:t>
            </a:r>
            <a:r>
              <a:rPr lang="zh-CN" altLang="en-US" dirty="0" smtClean="0"/>
              <a:t> </a:t>
            </a:r>
            <a:r>
              <a:rPr lang="en-US" altLang="zh-CN" dirty="0" smtClean="0"/>
              <a:t>5140379001</a:t>
            </a:r>
          </a:p>
          <a:p>
            <a:pPr algn="l"/>
            <a:endParaRPr lang="en-US" altLang="zh-CN" dirty="0" smtClean="0"/>
          </a:p>
        </p:txBody>
      </p:sp>
      <p:sp>
        <p:nvSpPr>
          <p:cNvPr id="4" name="矩形 3"/>
          <p:cNvSpPr/>
          <p:nvPr/>
        </p:nvSpPr>
        <p:spPr>
          <a:xfrm>
            <a:off x="4207443" y="5500363"/>
            <a:ext cx="3717684" cy="461665"/>
          </a:xfrm>
          <a:prstGeom prst="rect">
            <a:avLst/>
          </a:prstGeom>
        </p:spPr>
        <p:txBody>
          <a:bodyPr wrap="none">
            <a:spAutoFit/>
          </a:bodyPr>
          <a:lstStyle/>
          <a:p>
            <a:r>
              <a:rPr lang="en-US" altLang="zh-CN" sz="2400" dirty="0" smtClean="0"/>
              <a:t>Chao</a:t>
            </a:r>
            <a:r>
              <a:rPr lang="zh-CN" altLang="en-US" sz="2400" dirty="0" smtClean="0"/>
              <a:t> </a:t>
            </a:r>
            <a:r>
              <a:rPr lang="en-US" altLang="zh-CN" sz="2400" dirty="0" smtClean="0"/>
              <a:t>Gao</a:t>
            </a:r>
            <a:r>
              <a:rPr lang="zh-CN" altLang="en-US" sz="2400" dirty="0" smtClean="0"/>
              <a:t>         </a:t>
            </a:r>
            <a:r>
              <a:rPr lang="en-US" altLang="zh-CN" sz="2400" dirty="0" smtClean="0"/>
              <a:t>:</a:t>
            </a:r>
            <a:r>
              <a:rPr lang="zh-CN" altLang="en-US" sz="2400" dirty="0" smtClean="0"/>
              <a:t> </a:t>
            </a:r>
            <a:r>
              <a:rPr lang="en-US" altLang="zh-CN" sz="2400" dirty="0" smtClean="0"/>
              <a:t>5142029014</a:t>
            </a:r>
            <a:endParaRPr lang="en-US" altLang="zh-CN" sz="2400" dirty="0"/>
          </a:p>
        </p:txBody>
      </p:sp>
    </p:spTree>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References</a:t>
            </a:r>
            <a:endParaRPr lang="zh-CN" altLang="en-US" dirty="0"/>
          </a:p>
        </p:txBody>
      </p:sp>
      <p:sp>
        <p:nvSpPr>
          <p:cNvPr id="3" name="内容占位符 2"/>
          <p:cNvSpPr>
            <a:spLocks noGrp="1"/>
          </p:cNvSpPr>
          <p:nvPr>
            <p:ph idx="1"/>
          </p:nvPr>
        </p:nvSpPr>
        <p:spPr/>
        <p:txBody>
          <a:bodyPr>
            <a:normAutofit fontScale="50000" lnSpcReduction="20000"/>
          </a:bodyPr>
          <a:lstStyle/>
          <a:p>
            <a:r>
              <a:rPr lang="zh-CN" altLang="en-US" sz="4800" dirty="0">
                <a:latin typeface="+mj-lt"/>
                <a:ea typeface="+mj-ea"/>
                <a:cs typeface="+mj-cs"/>
              </a:rPr>
              <a:t>[1] Daniel Cabrini Hauagge and Noah Snavely. Image Matching using Local Symmetry Features. Cornel l University, 2012</a:t>
            </a:r>
          </a:p>
          <a:p>
            <a:r>
              <a:rPr lang="zh-CN" altLang="en-US" sz="4800" dirty="0">
                <a:latin typeface="+mj-lt"/>
                <a:ea typeface="+mj-ea"/>
                <a:cs typeface="+mj-cs"/>
              </a:rPr>
              <a:t>[2] P.Kovesi. Symmetry and asymmetry from local phase. Australian Joint Conf. on Artificial Intelligence, 1997.2.</a:t>
            </a:r>
          </a:p>
          <a:p>
            <a:r>
              <a:rPr lang="zh-CN" altLang="en-US" sz="4800" dirty="0">
                <a:latin typeface="+mj-lt"/>
                <a:ea typeface="+mj-ea"/>
                <a:cs typeface="+mj-cs"/>
              </a:rPr>
              <a:t>[3] P.Kovesi. Image features from phase congruency. Videre: Journal of Computer Vision Research, 1992.2</a:t>
            </a:r>
          </a:p>
          <a:p>
            <a:r>
              <a:rPr lang="zh-CN" altLang="en-US" sz="4800" dirty="0">
                <a:latin typeface="+mj-lt"/>
                <a:ea typeface="+mj-ea"/>
                <a:cs typeface="+mj-cs"/>
              </a:rPr>
              <a:t>[4] Y.Liu, H. Hel-Or, C. Kaplan, and L. V. Gool. Computational Symmetry in Computer Vision and Computer Graphics. Foundations and Trends in Computer Graphics and Vision, 2009.2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sp>
        <p:nvSpPr>
          <p:cNvPr id="4" name="矩形 3"/>
          <p:cNvSpPr/>
          <p:nvPr/>
        </p:nvSpPr>
        <p:spPr>
          <a:xfrm>
            <a:off x="1303220" y="2490679"/>
            <a:ext cx="6537560" cy="1862048"/>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altLang="zh-CN" sz="11500" b="1" dirty="0" smtClean="0">
                <a:solidFill>
                  <a:schemeClr val="accent2">
                    <a:lumMod val="75000"/>
                  </a:schemeClr>
                </a:solidFill>
              </a:rPr>
              <a:t>Thank you</a:t>
            </a:r>
            <a:endParaRPr lang="zh-CN" altLang="en-US" sz="11500" b="1" dirty="0">
              <a:solidFill>
                <a:schemeClr val="accent2">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Problem Definition</a:t>
            </a:r>
            <a:endParaRPr lang="zh-CN" altLang="en-US" dirty="0"/>
          </a:p>
        </p:txBody>
      </p:sp>
      <p:sp>
        <p:nvSpPr>
          <p:cNvPr id="3" name="内容占位符 2"/>
          <p:cNvSpPr>
            <a:spLocks noGrp="1"/>
          </p:cNvSpPr>
          <p:nvPr>
            <p:ph idx="1"/>
          </p:nvPr>
        </p:nvSpPr>
        <p:spPr>
          <a:xfrm>
            <a:off x="628649" y="1825625"/>
            <a:ext cx="5091205" cy="4351338"/>
          </a:xfrm>
        </p:spPr>
        <p:txBody>
          <a:bodyPr>
            <a:normAutofit/>
          </a:bodyPr>
          <a:lstStyle/>
          <a:p>
            <a:r>
              <a:rPr lang="en-US" altLang="zh-CN" dirty="0" smtClean="0"/>
              <a:t>Goal:</a:t>
            </a:r>
          </a:p>
          <a:p>
            <a:r>
              <a:rPr lang="en-US" altLang="zh-CN" dirty="0" smtClean="0"/>
              <a:t>extracting </a:t>
            </a:r>
            <a:r>
              <a:rPr lang="en-US" altLang="zh-CN" dirty="0"/>
              <a:t>local features from images of architectural scenes, based on detecting and representing local symmetries</a:t>
            </a:r>
            <a:r>
              <a:rPr lang="en-US" altLang="zh-CN" dirty="0" smtClean="0"/>
              <a:t>.</a:t>
            </a:r>
          </a:p>
          <a:p>
            <a:endParaRPr lang="en-US" altLang="zh-CN" i="1" dirty="0" smtClean="0"/>
          </a:p>
          <a:p>
            <a:endParaRPr lang="en-US" altLang="zh-CN" dirty="0" smtClean="0"/>
          </a:p>
        </p:txBody>
      </p:sp>
      <p:grpSp>
        <p:nvGrpSpPr>
          <p:cNvPr id="4" name="Group 60086"/>
          <p:cNvGrpSpPr/>
          <p:nvPr/>
        </p:nvGrpSpPr>
        <p:grpSpPr>
          <a:xfrm>
            <a:off x="5765800" y="1825625"/>
            <a:ext cx="3041650" cy="2936875"/>
            <a:chOff x="-2285" y="-2706"/>
            <a:chExt cx="2548956" cy="2521876"/>
          </a:xfrm>
        </p:grpSpPr>
        <p:pic>
          <p:nvPicPr>
            <p:cNvPr id="5" name="Picture 65179"/>
            <p:cNvPicPr/>
            <p:nvPr/>
          </p:nvPicPr>
          <p:blipFill>
            <a:blip r:embed="rId3"/>
            <a:stretch>
              <a:fillRect/>
            </a:stretch>
          </p:blipFill>
          <p:spPr>
            <a:xfrm>
              <a:off x="-2285" y="-2706"/>
              <a:ext cx="1255776" cy="768096"/>
            </a:xfrm>
            <a:prstGeom prst="rect">
              <a:avLst/>
            </a:prstGeom>
          </p:spPr>
        </p:pic>
        <p:pic>
          <p:nvPicPr>
            <p:cNvPr id="6" name="Picture 59"/>
            <p:cNvPicPr/>
            <p:nvPr/>
          </p:nvPicPr>
          <p:blipFill>
            <a:blip r:embed="rId4"/>
            <a:stretch>
              <a:fillRect/>
            </a:stretch>
          </p:blipFill>
          <p:spPr>
            <a:xfrm>
              <a:off x="1292587" y="819556"/>
              <a:ext cx="1254084" cy="731549"/>
            </a:xfrm>
            <a:prstGeom prst="rect">
              <a:avLst/>
            </a:prstGeom>
          </p:spPr>
        </p:pic>
        <p:pic>
          <p:nvPicPr>
            <p:cNvPr id="7" name="Picture 61"/>
            <p:cNvPicPr/>
            <p:nvPr/>
          </p:nvPicPr>
          <p:blipFill>
            <a:blip r:embed="rId5"/>
            <a:stretch>
              <a:fillRect/>
            </a:stretch>
          </p:blipFill>
          <p:spPr>
            <a:xfrm>
              <a:off x="0" y="819556"/>
              <a:ext cx="1254084" cy="731549"/>
            </a:xfrm>
            <a:prstGeom prst="rect">
              <a:avLst/>
            </a:prstGeom>
          </p:spPr>
        </p:pic>
        <p:pic>
          <p:nvPicPr>
            <p:cNvPr id="8" name="Picture 63"/>
            <p:cNvPicPr/>
            <p:nvPr/>
          </p:nvPicPr>
          <p:blipFill>
            <a:blip r:embed="rId6"/>
            <a:stretch>
              <a:fillRect/>
            </a:stretch>
          </p:blipFill>
          <p:spPr>
            <a:xfrm>
              <a:off x="0" y="1595108"/>
              <a:ext cx="1254084" cy="924062"/>
            </a:xfrm>
            <a:prstGeom prst="rect">
              <a:avLst/>
            </a:prstGeom>
          </p:spPr>
        </p:pic>
        <p:pic>
          <p:nvPicPr>
            <p:cNvPr id="9" name="Picture 65"/>
            <p:cNvPicPr/>
            <p:nvPr/>
          </p:nvPicPr>
          <p:blipFill>
            <a:blip r:embed="rId7"/>
            <a:stretch>
              <a:fillRect/>
            </a:stretch>
          </p:blipFill>
          <p:spPr>
            <a:xfrm>
              <a:off x="1292587" y="1595108"/>
              <a:ext cx="1254084" cy="924062"/>
            </a:xfrm>
            <a:prstGeom prst="rect">
              <a:avLst/>
            </a:prstGeom>
          </p:spPr>
        </p:pic>
        <p:pic>
          <p:nvPicPr>
            <p:cNvPr id="10" name="Picture 65180"/>
            <p:cNvPicPr/>
            <p:nvPr/>
          </p:nvPicPr>
          <p:blipFill>
            <a:blip r:embed="rId8"/>
            <a:stretch>
              <a:fillRect/>
            </a:stretch>
          </p:blipFill>
          <p:spPr>
            <a:xfrm>
              <a:off x="1290066" y="-2706"/>
              <a:ext cx="1255776" cy="768096"/>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Paper’s Approach</a:t>
            </a:r>
            <a:endParaRPr lang="zh-CN" altLang="en-US" dirty="0"/>
          </a:p>
        </p:txBody>
      </p:sp>
      <p:sp>
        <p:nvSpPr>
          <p:cNvPr id="3" name="内容占位符 2"/>
          <p:cNvSpPr>
            <a:spLocks noGrp="1"/>
          </p:cNvSpPr>
          <p:nvPr>
            <p:ph idx="1"/>
          </p:nvPr>
        </p:nvSpPr>
        <p:spPr/>
        <p:txBody>
          <a:bodyPr/>
          <a:lstStyle/>
          <a:p>
            <a:r>
              <a:rPr lang="en-US" altLang="zh-CN" dirty="0" smtClean="0"/>
              <a:t>local </a:t>
            </a:r>
            <a:r>
              <a:rPr lang="en-US" altLang="zh-CN" dirty="0"/>
              <a:t>bilateral and rotational </a:t>
            </a:r>
            <a:r>
              <a:rPr lang="en-US" altLang="zh-CN" dirty="0" smtClean="0"/>
              <a:t>symmetries</a:t>
            </a:r>
          </a:p>
          <a:p>
            <a:r>
              <a:rPr lang="en-US" altLang="zh-CN" dirty="0" smtClean="0"/>
              <a:t>For a </a:t>
            </a:r>
            <a:r>
              <a:rPr lang="en-US" altLang="zh-CN" dirty="0"/>
              <a:t>range of dramatic variations in lighting, age, and rendering </a:t>
            </a:r>
            <a:r>
              <a:rPr lang="en-US" altLang="zh-CN" dirty="0" smtClean="0"/>
              <a:t>style</a:t>
            </a:r>
          </a:p>
          <a:p>
            <a:r>
              <a:rPr lang="en-US" altLang="zh-CN" dirty="0" smtClean="0"/>
              <a:t>feature detection</a:t>
            </a:r>
            <a:r>
              <a:rPr lang="en-US" altLang="zh-CN" dirty="0"/>
              <a:t>:</a:t>
            </a:r>
            <a:r>
              <a:rPr lang="en-US" altLang="zh-CN" dirty="0" smtClean="0"/>
              <a:t> </a:t>
            </a:r>
            <a:br>
              <a:rPr lang="en-US" altLang="zh-CN" dirty="0" smtClean="0"/>
            </a:br>
            <a:r>
              <a:rPr lang="en-US" altLang="zh-CN" dirty="0" smtClean="0"/>
              <a:t>finding </a:t>
            </a:r>
            <a:r>
              <a:rPr lang="en-US" altLang="zh-CN" dirty="0"/>
              <a:t>local </a:t>
            </a:r>
            <a:r>
              <a:rPr lang="en-US" altLang="zh-CN" dirty="0" smtClean="0"/>
              <a:t>maximum </a:t>
            </a:r>
            <a:r>
              <a:rPr lang="en-US" altLang="zh-CN" dirty="0"/>
              <a:t>of the </a:t>
            </a:r>
            <a:r>
              <a:rPr lang="en-US" altLang="zh-CN" dirty="0" smtClean="0"/>
              <a:t>scores</a:t>
            </a:r>
            <a:endParaRPr lang="en-US" altLang="zh-CN" dirty="0"/>
          </a:p>
          <a:p>
            <a:r>
              <a:rPr lang="en-US" altLang="zh-CN" dirty="0" smtClean="0"/>
              <a:t>feature description:</a:t>
            </a:r>
            <a:r>
              <a:rPr lang="en-US" altLang="zh-CN" dirty="0"/>
              <a:t/>
            </a:r>
            <a:br>
              <a:rPr lang="en-US" altLang="zh-CN" dirty="0"/>
            </a:br>
            <a:r>
              <a:rPr lang="en-US" altLang="zh-CN" dirty="0" smtClean="0"/>
              <a:t>building </a:t>
            </a:r>
            <a:r>
              <a:rPr lang="en-US" altLang="zh-CN" dirty="0"/>
              <a:t>a feature vector from local </a:t>
            </a:r>
            <a:r>
              <a:rPr lang="en-US" altLang="zh-CN" dirty="0" smtClean="0"/>
              <a:t>symmetry scores </a:t>
            </a:r>
            <a:r>
              <a:rPr lang="en-US" altLang="zh-CN" dirty="0"/>
              <a:t/>
            </a:r>
            <a:br>
              <a:rPr lang="en-US" altLang="zh-CN" dirty="0"/>
            </a:br>
            <a:endParaRPr lang="en-US" altLang="zh-CN" dirty="0" smtClean="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Proposed Idea</a:t>
            </a:r>
            <a:endParaRPr lang="zh-CN" altLang="en-US" dirty="0"/>
          </a:p>
        </p:txBody>
      </p:sp>
      <p:sp>
        <p:nvSpPr>
          <p:cNvPr id="3" name="内容占位符 2"/>
          <p:cNvSpPr>
            <a:spLocks noGrp="1"/>
          </p:cNvSpPr>
          <p:nvPr>
            <p:ph idx="1"/>
          </p:nvPr>
        </p:nvSpPr>
        <p:spPr/>
        <p:txBody>
          <a:bodyPr/>
          <a:lstStyle/>
          <a:p>
            <a:r>
              <a:rPr lang="en-US" altLang="zh-CN" dirty="0"/>
              <a:t>Based  on the </a:t>
            </a:r>
            <a:r>
              <a:rPr lang="en-US" altLang="zh-CN" dirty="0" smtClean="0"/>
              <a:t>original algorithm then Improve it</a:t>
            </a:r>
            <a:endParaRPr lang="en-US" altLang="zh-CN" dirty="0"/>
          </a:p>
          <a:p>
            <a:r>
              <a:rPr lang="en-US" altLang="zh-CN" dirty="0" smtClean="0"/>
              <a:t>Improved </a:t>
            </a:r>
            <a:r>
              <a:rPr lang="en-US" altLang="zh-CN" smtClean="0"/>
              <a:t>the </a:t>
            </a:r>
            <a:r>
              <a:rPr lang="en-US" altLang="zh-CN" smtClean="0"/>
              <a:t>Direction </a:t>
            </a:r>
            <a:r>
              <a:rPr lang="en-US" altLang="zh-CN" dirty="0" smtClean="0"/>
              <a:t>detection</a:t>
            </a:r>
          </a:p>
          <a:p>
            <a:r>
              <a:rPr lang="en-US" altLang="zh-CN" dirty="0" smtClean="0"/>
              <a:t>Add the accuracy display</a:t>
            </a:r>
          </a:p>
          <a:p>
            <a:r>
              <a:rPr lang="en-US" altLang="zh-CN" dirty="0" smtClean="0"/>
              <a:t>Add</a:t>
            </a:r>
            <a:r>
              <a:rPr lang="zh-CN" altLang="en-US" dirty="0"/>
              <a:t> </a:t>
            </a:r>
            <a:r>
              <a:rPr lang="en-US" altLang="zh-CN" dirty="0"/>
              <a:t>the  patch  </a:t>
            </a:r>
            <a:r>
              <a:rPr lang="en-US" altLang="zh-CN" dirty="0" smtClean="0"/>
              <a:t>matching</a:t>
            </a:r>
          </a:p>
          <a:p>
            <a:endParaRPr lang="zh-CN" altLang="en-US" dirty="0"/>
          </a:p>
        </p:txBody>
      </p:sp>
      <p:pic>
        <p:nvPicPr>
          <p:cNvPr id="4" name="图片 3"/>
          <p:cNvPicPr>
            <a:picLocks noChangeAspect="1"/>
          </p:cNvPicPr>
          <p:nvPr/>
        </p:nvPicPr>
        <p:blipFill>
          <a:blip r:embed="rId3"/>
          <a:stretch>
            <a:fillRect/>
          </a:stretch>
        </p:blipFill>
        <p:spPr>
          <a:xfrm>
            <a:off x="4916940" y="2861717"/>
            <a:ext cx="3598410" cy="399628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圆角矩形 4"/>
          <p:cNvSpPr/>
          <p:nvPr/>
        </p:nvSpPr>
        <p:spPr>
          <a:xfrm>
            <a:off x="628650" y="4382864"/>
            <a:ext cx="3684043" cy="453551"/>
          </a:xfrm>
          <a:prstGeom prst="roundRect">
            <a:avLst/>
          </a:prstGeom>
          <a:gradFill>
            <a:gsLst>
              <a:gs pos="0">
                <a:schemeClr val="accent1">
                  <a:lumMod val="5000"/>
                  <a:lumOff val="95000"/>
                </a:schemeClr>
              </a:gs>
              <a:gs pos="74000">
                <a:schemeClr val="accent4">
                  <a:lumMod val="40000"/>
                  <a:lumOff val="60000"/>
                </a:schemeClr>
              </a:gs>
              <a:gs pos="83000">
                <a:schemeClr val="accent4">
                  <a:lumMod val="60000"/>
                  <a:lumOff val="40000"/>
                </a:schemeClr>
              </a:gs>
              <a:gs pos="100000">
                <a:schemeClr val="accent4">
                  <a:lumMod val="40000"/>
                  <a:lumOff val="60000"/>
                </a:schemeClr>
              </a:gs>
            </a:gsLst>
            <a:lin ang="5400000" scaled="1"/>
          </a:gra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solidFill>
                <a:schemeClr val="dk1"/>
              </a:solidFill>
            </a:endParaRPr>
          </a:p>
        </p:txBody>
      </p:sp>
      <p:sp>
        <p:nvSpPr>
          <p:cNvPr id="4" name="圆角矩形 3"/>
          <p:cNvSpPr/>
          <p:nvPr/>
        </p:nvSpPr>
        <p:spPr>
          <a:xfrm>
            <a:off x="628650" y="1828458"/>
            <a:ext cx="1950777" cy="453551"/>
          </a:xfrm>
          <a:prstGeom prst="roundRect">
            <a:avLst/>
          </a:prstGeom>
          <a:gradFill>
            <a:gsLst>
              <a:gs pos="0">
                <a:schemeClr val="accent1">
                  <a:lumMod val="5000"/>
                  <a:lumOff val="95000"/>
                </a:schemeClr>
              </a:gs>
              <a:gs pos="74000">
                <a:schemeClr val="accent4">
                  <a:lumMod val="40000"/>
                  <a:lumOff val="60000"/>
                </a:schemeClr>
              </a:gs>
              <a:gs pos="83000">
                <a:schemeClr val="accent4">
                  <a:lumMod val="60000"/>
                  <a:lumOff val="40000"/>
                </a:schemeClr>
              </a:gs>
              <a:gs pos="100000">
                <a:schemeClr val="accent4">
                  <a:lumMod val="40000"/>
                  <a:lumOff val="60000"/>
                </a:schemeClr>
              </a:gs>
            </a:gsLst>
            <a:lin ang="5400000" scaled="1"/>
          </a:gra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solidFill>
                <a:schemeClr val="dk1"/>
              </a:solidFill>
            </a:endParaRPr>
          </a:p>
        </p:txBody>
      </p:sp>
      <p:sp>
        <p:nvSpPr>
          <p:cNvPr id="2" name="标题 1"/>
          <p:cNvSpPr>
            <a:spLocks noGrp="1"/>
          </p:cNvSpPr>
          <p:nvPr>
            <p:ph type="title"/>
          </p:nvPr>
        </p:nvSpPr>
        <p:spPr/>
        <p:txBody>
          <a:bodyPr/>
          <a:lstStyle/>
          <a:p>
            <a:r>
              <a:rPr lang="en-US" altLang="zh-CN" dirty="0" smtClean="0"/>
              <a:t>Implementation Detail</a:t>
            </a:r>
            <a:endParaRPr lang="zh-CN" altLang="en-US" dirty="0"/>
          </a:p>
        </p:txBody>
      </p:sp>
      <p:sp>
        <p:nvSpPr>
          <p:cNvPr id="3" name="内容占位符 2"/>
          <p:cNvSpPr>
            <a:spLocks noGrp="1"/>
          </p:cNvSpPr>
          <p:nvPr>
            <p:ph idx="1"/>
          </p:nvPr>
        </p:nvSpPr>
        <p:spPr/>
        <p:txBody>
          <a:bodyPr/>
          <a:lstStyle/>
          <a:p>
            <a:r>
              <a:rPr lang="en-US" altLang="zh-CN" dirty="0" smtClean="0"/>
              <a:t>Algorithm:</a:t>
            </a:r>
          </a:p>
          <a:p>
            <a:r>
              <a:rPr lang="en-US" altLang="zh-CN" dirty="0" smtClean="0"/>
              <a:t>horizontal</a:t>
            </a:r>
            <a:r>
              <a:rPr lang="en-US" altLang="zh-CN" dirty="0"/>
              <a:t>, </a:t>
            </a:r>
            <a:r>
              <a:rPr lang="en-US" altLang="zh-CN" dirty="0" smtClean="0"/>
              <a:t>vertical symmetries</a:t>
            </a:r>
          </a:p>
          <a:p>
            <a:r>
              <a:rPr lang="en-US" altLang="zh-CN" dirty="0" smtClean="0"/>
              <a:t>Create a matrix of Pic A to B’s features</a:t>
            </a:r>
          </a:p>
          <a:p>
            <a:endParaRPr lang="en-US" altLang="zh-CN" dirty="0"/>
          </a:p>
          <a:p>
            <a:endParaRPr lang="en-US" altLang="zh-CN" dirty="0" smtClean="0"/>
          </a:p>
          <a:p>
            <a:r>
              <a:rPr lang="en-US" altLang="zh-CN" dirty="0" smtClean="0"/>
              <a:t>Direction detection:</a:t>
            </a:r>
          </a:p>
          <a:p>
            <a:r>
              <a:rPr lang="en-US" altLang="zh-CN" dirty="0" smtClean="0"/>
              <a:t>Avoid the </a:t>
            </a:r>
            <a:r>
              <a:rPr lang="en-US" altLang="zh-CN" dirty="0"/>
              <a:t>Reverse </a:t>
            </a:r>
            <a:r>
              <a:rPr lang="en-US" altLang="zh-CN" dirty="0" smtClean="0"/>
              <a:t>direction matching(take</a:t>
            </a:r>
            <a:r>
              <a:rPr lang="zh-CN" altLang="en-US" dirty="0" smtClean="0"/>
              <a:t> </a:t>
            </a:r>
            <a:r>
              <a:rPr lang="en-US" altLang="zh-CN" dirty="0" smtClean="0"/>
              <a:t>location</a:t>
            </a:r>
            <a:r>
              <a:rPr lang="zh-CN" altLang="en-US" dirty="0" smtClean="0"/>
              <a:t> </a:t>
            </a:r>
            <a:r>
              <a:rPr lang="en-US" altLang="zh-CN" dirty="0" smtClean="0"/>
              <a:t>into</a:t>
            </a:r>
            <a:r>
              <a:rPr lang="zh-CN" altLang="en-US" dirty="0" smtClean="0"/>
              <a:t> </a:t>
            </a:r>
            <a:r>
              <a:rPr lang="en-US" altLang="zh-CN" smtClean="0"/>
              <a:t>consideration)</a:t>
            </a:r>
            <a:endParaRPr lang="en-US" altLang="zh-CN" dirty="0"/>
          </a:p>
          <a:p>
            <a:endParaRPr lang="en-US" altLang="zh-CN" dirty="0" smtClean="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圆角矩形 4"/>
          <p:cNvSpPr/>
          <p:nvPr/>
        </p:nvSpPr>
        <p:spPr>
          <a:xfrm>
            <a:off x="669592" y="3770212"/>
            <a:ext cx="6208879" cy="453551"/>
          </a:xfrm>
          <a:prstGeom prst="roundRect">
            <a:avLst/>
          </a:prstGeom>
          <a:gradFill>
            <a:gsLst>
              <a:gs pos="0">
                <a:schemeClr val="accent1">
                  <a:lumMod val="5000"/>
                  <a:lumOff val="95000"/>
                </a:schemeClr>
              </a:gs>
              <a:gs pos="74000">
                <a:schemeClr val="accent4">
                  <a:lumMod val="40000"/>
                  <a:lumOff val="60000"/>
                </a:schemeClr>
              </a:gs>
              <a:gs pos="83000">
                <a:schemeClr val="accent4">
                  <a:lumMod val="60000"/>
                  <a:lumOff val="40000"/>
                </a:schemeClr>
              </a:gs>
              <a:gs pos="100000">
                <a:schemeClr val="accent4">
                  <a:lumMod val="40000"/>
                  <a:lumOff val="60000"/>
                </a:schemeClr>
              </a:gs>
            </a:gsLst>
            <a:lin ang="5400000" scaled="1"/>
          </a:gra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solidFill>
                <a:schemeClr val="dk1"/>
              </a:solidFill>
            </a:endParaRPr>
          </a:p>
        </p:txBody>
      </p:sp>
      <p:sp>
        <p:nvSpPr>
          <p:cNvPr id="4" name="圆角矩形 3"/>
          <p:cNvSpPr/>
          <p:nvPr/>
        </p:nvSpPr>
        <p:spPr>
          <a:xfrm>
            <a:off x="669593" y="1907512"/>
            <a:ext cx="4037605" cy="453551"/>
          </a:xfrm>
          <a:prstGeom prst="roundRect">
            <a:avLst/>
          </a:prstGeom>
          <a:gradFill>
            <a:gsLst>
              <a:gs pos="0">
                <a:schemeClr val="accent1">
                  <a:lumMod val="5000"/>
                  <a:lumOff val="95000"/>
                </a:schemeClr>
              </a:gs>
              <a:gs pos="74000">
                <a:schemeClr val="accent4">
                  <a:lumMod val="40000"/>
                  <a:lumOff val="60000"/>
                </a:schemeClr>
              </a:gs>
              <a:gs pos="83000">
                <a:schemeClr val="accent4">
                  <a:lumMod val="60000"/>
                  <a:lumOff val="40000"/>
                </a:schemeClr>
              </a:gs>
              <a:gs pos="100000">
                <a:schemeClr val="accent4">
                  <a:lumMod val="40000"/>
                  <a:lumOff val="60000"/>
                </a:schemeClr>
              </a:gs>
            </a:gsLst>
            <a:lin ang="5400000" scaled="1"/>
          </a:gra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solidFill>
                <a:schemeClr val="dk1"/>
              </a:solidFill>
            </a:endParaRPr>
          </a:p>
        </p:txBody>
      </p:sp>
      <p:sp>
        <p:nvSpPr>
          <p:cNvPr id="2" name="标题 1"/>
          <p:cNvSpPr>
            <a:spLocks noGrp="1"/>
          </p:cNvSpPr>
          <p:nvPr>
            <p:ph type="title"/>
          </p:nvPr>
        </p:nvSpPr>
        <p:spPr/>
        <p:txBody>
          <a:bodyPr/>
          <a:lstStyle/>
          <a:p>
            <a:r>
              <a:rPr lang="en-US" altLang="zh-CN" dirty="0"/>
              <a:t>Implementation Detail</a:t>
            </a:r>
            <a:endParaRPr lang="zh-CN" altLang="en-US" dirty="0"/>
          </a:p>
        </p:txBody>
      </p:sp>
      <p:sp>
        <p:nvSpPr>
          <p:cNvPr id="3" name="内容占位符 2"/>
          <p:cNvSpPr>
            <a:spLocks noGrp="1"/>
          </p:cNvSpPr>
          <p:nvPr>
            <p:ph idx="1"/>
          </p:nvPr>
        </p:nvSpPr>
        <p:spPr>
          <a:xfrm>
            <a:off x="628650" y="1907512"/>
            <a:ext cx="7886700" cy="4351338"/>
          </a:xfrm>
        </p:spPr>
        <p:txBody>
          <a:bodyPr/>
          <a:lstStyle/>
          <a:p>
            <a:r>
              <a:rPr lang="en-US" altLang="zh-CN" dirty="0" smtClean="0"/>
              <a:t>Add the accuracy display:</a:t>
            </a:r>
          </a:p>
          <a:p>
            <a:r>
              <a:rPr lang="en-US" altLang="zh-CN" dirty="0" smtClean="0"/>
              <a:t>the original paper only show the current picture’s features</a:t>
            </a:r>
          </a:p>
          <a:p>
            <a:pPr marL="0" indent="0">
              <a:buNone/>
            </a:pPr>
            <a:endParaRPr lang="en-US" altLang="zh-CN" dirty="0" smtClean="0"/>
          </a:p>
          <a:p>
            <a:r>
              <a:rPr lang="en-US" altLang="zh-CN" dirty="0" smtClean="0"/>
              <a:t>Calculate the  feature matching numbers</a:t>
            </a:r>
          </a:p>
          <a:p>
            <a:r>
              <a:rPr lang="en-US" altLang="zh-CN" dirty="0" smtClean="0"/>
              <a:t>Add</a:t>
            </a:r>
            <a:r>
              <a:rPr lang="zh-CN" altLang="en-US" dirty="0" smtClean="0"/>
              <a:t> </a:t>
            </a:r>
            <a:r>
              <a:rPr lang="en-US" altLang="zh-CN" dirty="0"/>
              <a:t>the </a:t>
            </a:r>
            <a:r>
              <a:rPr lang="en-US" altLang="zh-CN" dirty="0" smtClean="0"/>
              <a:t>Patch matching:</a:t>
            </a:r>
            <a:endParaRPr lang="en-US" altLang="zh-CN" dirty="0"/>
          </a:p>
          <a:p>
            <a:r>
              <a:rPr lang="en-US" altLang="zh-CN" dirty="0" smtClean="0"/>
              <a:t>Strengthen the feature matching</a:t>
            </a:r>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8" name="矩形 7"/>
          <p:cNvSpPr/>
          <p:nvPr/>
        </p:nvSpPr>
        <p:spPr>
          <a:xfrm>
            <a:off x="0" y="3877228"/>
            <a:ext cx="9144000" cy="2956556"/>
          </a:xfrm>
          <a:prstGeom prst="rect">
            <a:avLst/>
          </a:prstGeom>
          <a:gradFill>
            <a:gsLst>
              <a:gs pos="0">
                <a:schemeClr val="accent1">
                  <a:lumMod val="5000"/>
                  <a:lumOff val="95000"/>
                </a:schemeClr>
              </a:gs>
              <a:gs pos="74000">
                <a:schemeClr val="accent4">
                  <a:lumMod val="40000"/>
                  <a:lumOff val="60000"/>
                </a:schemeClr>
              </a:gs>
              <a:gs pos="83000">
                <a:schemeClr val="accent4">
                  <a:lumMod val="60000"/>
                  <a:lumOff val="40000"/>
                </a:schemeClr>
              </a:gs>
              <a:gs pos="100000">
                <a:schemeClr val="accent4">
                  <a:lumMod val="40000"/>
                  <a:lumOff val="60000"/>
                </a:schemeClr>
              </a:gs>
            </a:gsLst>
            <a:lin ang="5400000" scaled="1"/>
          </a:gra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smtClean="0"/>
              <a:t>Experimental results</a:t>
            </a:r>
            <a:endParaRPr lang="zh-CN" altLang="en-US" dirty="0"/>
          </a:p>
        </p:txBody>
      </p:sp>
      <p:sp>
        <p:nvSpPr>
          <p:cNvPr id="3" name="内容占位符 2"/>
          <p:cNvSpPr>
            <a:spLocks noGrp="1"/>
          </p:cNvSpPr>
          <p:nvPr>
            <p:ph idx="1"/>
          </p:nvPr>
        </p:nvSpPr>
        <p:spPr>
          <a:xfrm>
            <a:off x="205273" y="1622748"/>
            <a:ext cx="8310077" cy="4351338"/>
          </a:xfrm>
        </p:spPr>
        <p:txBody>
          <a:bodyPr/>
          <a:lstStyle/>
          <a:p>
            <a:r>
              <a:rPr lang="en-US" altLang="zh-CN" dirty="0">
                <a:ln w="0"/>
                <a:solidFill>
                  <a:schemeClr val="accent1"/>
                </a:solidFill>
                <a:effectLst>
                  <a:outerShdw blurRad="38100" dist="25400" dir="5400000" algn="ctr" rotWithShape="0">
                    <a:srgbClr val="6E747A">
                      <a:alpha val="43000"/>
                    </a:srgbClr>
                  </a:outerShdw>
                </a:effectLst>
              </a:rPr>
              <a:t>Original :</a:t>
            </a:r>
          </a:p>
          <a:p>
            <a:endParaRPr lang="en-US" altLang="zh-CN" dirty="0"/>
          </a:p>
          <a:p>
            <a:endParaRPr lang="en-US" altLang="zh-CN" dirty="0" smtClean="0"/>
          </a:p>
          <a:p>
            <a:endParaRPr lang="en-US" altLang="zh-CN" dirty="0"/>
          </a:p>
          <a:p>
            <a:endParaRPr lang="en-US" altLang="zh-CN" dirty="0" smtClean="0"/>
          </a:p>
          <a:p>
            <a:r>
              <a:rPr lang="en-US" altLang="zh-CN" dirty="0">
                <a:ln w="0"/>
                <a:solidFill>
                  <a:schemeClr val="accent1"/>
                </a:solidFill>
                <a:effectLst>
                  <a:outerShdw blurRad="38100" dist="25400" dir="5400000" algn="ctr" rotWithShape="0">
                    <a:srgbClr val="6E747A">
                      <a:alpha val="43000"/>
                    </a:srgbClr>
                  </a:outerShdw>
                </a:effectLst>
              </a:rPr>
              <a:t>Now</a:t>
            </a:r>
            <a:r>
              <a:rPr lang="zh-CN" altLang="en-US" dirty="0">
                <a:ln w="0"/>
                <a:solidFill>
                  <a:schemeClr val="accent1"/>
                </a:solidFill>
                <a:effectLst>
                  <a:outerShdw blurRad="38100" dist="25400" dir="5400000" algn="ctr" rotWithShape="0">
                    <a:srgbClr val="6E747A">
                      <a:alpha val="43000"/>
                    </a:srgbClr>
                  </a:outerShdw>
                </a:effectLst>
              </a:rPr>
              <a:t> </a:t>
            </a:r>
            <a:r>
              <a:rPr lang="en-US" altLang="zh-CN" dirty="0">
                <a:ln w="0"/>
                <a:solidFill>
                  <a:schemeClr val="accent1"/>
                </a:solidFill>
                <a:effectLst>
                  <a:outerShdw blurRad="38100" dist="25400" dir="5400000" algn="ctr" rotWithShape="0">
                    <a:srgbClr val="6E747A">
                      <a:alpha val="43000"/>
                    </a:srgbClr>
                  </a:outerShdw>
                </a:effectLst>
              </a:rPr>
              <a:t>:</a:t>
            </a:r>
          </a:p>
          <a:p>
            <a:endParaRPr lang="en-US" altLang="zh-CN" dirty="0"/>
          </a:p>
          <a:p>
            <a:endParaRPr lang="en-US" altLang="zh-CN" dirty="0" smtClean="0"/>
          </a:p>
        </p:txBody>
      </p:sp>
      <p:pic>
        <p:nvPicPr>
          <p:cNvPr id="5" name="Picture 65190"/>
          <p:cNvPicPr/>
          <p:nvPr/>
        </p:nvPicPr>
        <p:blipFill>
          <a:blip r:embed="rId3"/>
          <a:stretch>
            <a:fillRect/>
          </a:stretch>
        </p:blipFill>
        <p:spPr>
          <a:xfrm>
            <a:off x="3902624" y="1690689"/>
            <a:ext cx="4821497" cy="2186539"/>
          </a:xfrm>
          <a:prstGeom prst="rect">
            <a:avLst/>
          </a:prstGeom>
        </p:spPr>
      </p:pic>
      <p:pic>
        <p:nvPicPr>
          <p:cNvPr id="6" name="图片 5"/>
          <p:cNvPicPr>
            <a:picLocks noChangeAspect="1"/>
          </p:cNvPicPr>
          <p:nvPr/>
        </p:nvPicPr>
        <p:blipFill>
          <a:blip r:embed="rId4"/>
          <a:stretch>
            <a:fillRect/>
          </a:stretch>
        </p:blipFill>
        <p:spPr>
          <a:xfrm>
            <a:off x="336289" y="5171119"/>
            <a:ext cx="4167299" cy="1605935"/>
          </a:xfrm>
          <a:prstGeom prst="rect">
            <a:avLst/>
          </a:prstGeom>
        </p:spPr>
      </p:pic>
      <p:pic>
        <p:nvPicPr>
          <p:cNvPr id="7" name="图片 6"/>
          <p:cNvPicPr>
            <a:picLocks noChangeAspect="1"/>
          </p:cNvPicPr>
          <p:nvPr/>
        </p:nvPicPr>
        <p:blipFill>
          <a:blip r:embed="rId5"/>
          <a:stretch>
            <a:fillRect/>
          </a:stretch>
        </p:blipFill>
        <p:spPr>
          <a:xfrm>
            <a:off x="4892836" y="4001294"/>
            <a:ext cx="4251164" cy="28324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0" name="矩形 19"/>
          <p:cNvSpPr/>
          <p:nvPr/>
        </p:nvSpPr>
        <p:spPr>
          <a:xfrm>
            <a:off x="6141266" y="1306355"/>
            <a:ext cx="3002734" cy="5561373"/>
          </a:xfrm>
          <a:prstGeom prst="rect">
            <a:avLst/>
          </a:prstGeom>
          <a:gradFill>
            <a:gsLst>
              <a:gs pos="0">
                <a:schemeClr val="accent1">
                  <a:lumMod val="5000"/>
                  <a:lumOff val="95000"/>
                </a:schemeClr>
              </a:gs>
              <a:gs pos="74000">
                <a:schemeClr val="accent4">
                  <a:lumMod val="40000"/>
                  <a:lumOff val="60000"/>
                </a:schemeClr>
              </a:gs>
              <a:gs pos="83000">
                <a:schemeClr val="accent4">
                  <a:lumMod val="60000"/>
                  <a:lumOff val="40000"/>
                </a:schemeClr>
              </a:gs>
              <a:gs pos="100000">
                <a:schemeClr val="accent4">
                  <a:lumMod val="40000"/>
                  <a:lumOff val="60000"/>
                </a:schemeClr>
              </a:gs>
            </a:gsLst>
            <a:lin ang="5400000" scaled="1"/>
          </a:gra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19" name="矩形 18"/>
          <p:cNvSpPr/>
          <p:nvPr/>
        </p:nvSpPr>
        <p:spPr>
          <a:xfrm>
            <a:off x="0" y="1296627"/>
            <a:ext cx="3088782" cy="5561373"/>
          </a:xfrm>
          <a:prstGeom prst="rect">
            <a:avLst/>
          </a:prstGeom>
          <a:gradFill>
            <a:gsLst>
              <a:gs pos="0">
                <a:schemeClr val="accent1">
                  <a:lumMod val="5000"/>
                  <a:lumOff val="95000"/>
                </a:schemeClr>
              </a:gs>
              <a:gs pos="74000">
                <a:schemeClr val="accent4">
                  <a:lumMod val="40000"/>
                  <a:lumOff val="60000"/>
                </a:schemeClr>
              </a:gs>
              <a:gs pos="83000">
                <a:schemeClr val="accent4">
                  <a:lumMod val="60000"/>
                  <a:lumOff val="40000"/>
                </a:schemeClr>
              </a:gs>
              <a:gs pos="100000">
                <a:schemeClr val="accent4">
                  <a:lumMod val="40000"/>
                  <a:lumOff val="60000"/>
                </a:schemeClr>
              </a:gs>
            </a:gsLst>
            <a:lin ang="5400000" scaled="1"/>
          </a:gra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Experimental results</a:t>
            </a:r>
            <a:endParaRPr lang="zh-CN" altLang="en-US" dirty="0"/>
          </a:p>
        </p:txBody>
      </p:sp>
      <p:sp>
        <p:nvSpPr>
          <p:cNvPr id="3" name="内容占位符 2"/>
          <p:cNvSpPr>
            <a:spLocks noGrp="1"/>
          </p:cNvSpPr>
          <p:nvPr>
            <p:ph idx="1"/>
          </p:nvPr>
        </p:nvSpPr>
        <p:spPr>
          <a:xfrm>
            <a:off x="115816" y="1436586"/>
            <a:ext cx="2972966" cy="503853"/>
          </a:xfrm>
        </p:spPr>
        <p:txBody>
          <a:bodyPr/>
          <a:lstStyle/>
          <a:p>
            <a:r>
              <a:rPr lang="en-US" altLang="zh-CN" dirty="0" smtClean="0">
                <a:ln w="0"/>
                <a:solidFill>
                  <a:schemeClr val="accent1"/>
                </a:solidFill>
                <a:effectLst>
                  <a:outerShdw blurRad="38100" dist="25400" dir="5400000" algn="ctr" rotWithShape="0">
                    <a:srgbClr val="6E747A">
                      <a:alpha val="43000"/>
                    </a:srgbClr>
                  </a:outerShdw>
                </a:effectLst>
              </a:rPr>
              <a:t>Not matching pic</a:t>
            </a:r>
          </a:p>
          <a:p>
            <a:endParaRPr lang="zh-CN" altLang="en-US" dirty="0">
              <a:ln w="0"/>
              <a:solidFill>
                <a:schemeClr val="accent1"/>
              </a:solidFill>
              <a:effectLst>
                <a:outerShdw blurRad="38100" dist="25400" dir="5400000" algn="ctr" rotWithShape="0">
                  <a:srgbClr val="6E747A">
                    <a:alpha val="43000"/>
                  </a:srgbClr>
                </a:outerShdw>
              </a:effectLst>
            </a:endParaRPr>
          </a:p>
        </p:txBody>
      </p:sp>
      <p:pic>
        <p:nvPicPr>
          <p:cNvPr id="8" name="图片 7"/>
          <p:cNvPicPr>
            <a:picLocks noChangeAspect="1"/>
          </p:cNvPicPr>
          <p:nvPr/>
        </p:nvPicPr>
        <p:blipFill>
          <a:blip r:embed="rId3"/>
          <a:stretch>
            <a:fillRect/>
          </a:stretch>
        </p:blipFill>
        <p:spPr>
          <a:xfrm>
            <a:off x="195333" y="2762149"/>
            <a:ext cx="2893449" cy="1889733"/>
          </a:xfrm>
          <a:prstGeom prst="rect">
            <a:avLst/>
          </a:prstGeom>
        </p:spPr>
      </p:pic>
      <p:sp>
        <p:nvSpPr>
          <p:cNvPr id="10" name="内容占位符 2"/>
          <p:cNvSpPr txBox="1"/>
          <p:nvPr/>
        </p:nvSpPr>
        <p:spPr>
          <a:xfrm>
            <a:off x="3128541" y="1438762"/>
            <a:ext cx="2972966" cy="5038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n w="0"/>
                <a:solidFill>
                  <a:schemeClr val="accent1"/>
                </a:solidFill>
                <a:effectLst>
                  <a:outerShdw blurRad="38100" dist="25400" dir="5400000" algn="ctr" rotWithShape="0">
                    <a:srgbClr val="6E747A">
                      <a:alpha val="43000"/>
                    </a:srgbClr>
                  </a:outerShdw>
                </a:effectLst>
              </a:rPr>
              <a:t>Batch</a:t>
            </a:r>
            <a:r>
              <a:rPr lang="en-US" altLang="zh-CN" dirty="0"/>
              <a:t> </a:t>
            </a:r>
            <a:r>
              <a:rPr lang="en-US" altLang="zh-CN" dirty="0" smtClean="0">
                <a:ln w="0"/>
                <a:solidFill>
                  <a:schemeClr val="accent1"/>
                </a:solidFill>
                <a:effectLst>
                  <a:outerShdw blurRad="38100" dist="25400" dir="5400000" algn="ctr" rotWithShape="0">
                    <a:srgbClr val="6E747A">
                      <a:alpha val="43000"/>
                    </a:srgbClr>
                  </a:outerShdw>
                </a:effectLst>
              </a:rPr>
              <a:t>processing</a:t>
            </a:r>
            <a:endParaRPr lang="en-US" altLang="zh-CN" dirty="0" smtClean="0"/>
          </a:p>
          <a:p>
            <a:endParaRPr lang="zh-CN" altLang="en-US" dirty="0"/>
          </a:p>
        </p:txBody>
      </p:sp>
      <p:sp>
        <p:nvSpPr>
          <p:cNvPr id="11" name="AutoShape 8" descr="https://mail.qq.com/cgi-bin/download?mailid=ZL0803-1u2b_o4sXVoxNw1VivnUY71&amp;filename=NowAccuracy.png&amp;sid=ckmxNETlrKvGfkQc&amp;&amp;&amp;type=json&amp;fromattach=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2" name="图片 11"/>
          <p:cNvPicPr>
            <a:picLocks noChangeAspect="1"/>
          </p:cNvPicPr>
          <p:nvPr/>
        </p:nvPicPr>
        <p:blipFill>
          <a:blip r:embed="rId4"/>
          <a:stretch>
            <a:fillRect/>
          </a:stretch>
        </p:blipFill>
        <p:spPr>
          <a:xfrm>
            <a:off x="3541716" y="2241180"/>
            <a:ext cx="2317908" cy="3043173"/>
          </a:xfrm>
          <a:prstGeom prst="rect">
            <a:avLst/>
          </a:prstGeom>
        </p:spPr>
      </p:pic>
      <p:sp>
        <p:nvSpPr>
          <p:cNvPr id="13" name="内容占位符 2"/>
          <p:cNvSpPr txBox="1"/>
          <p:nvPr/>
        </p:nvSpPr>
        <p:spPr>
          <a:xfrm>
            <a:off x="6101507" y="1436586"/>
            <a:ext cx="2972966" cy="5038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smtClean="0">
                <a:ln w="0"/>
                <a:solidFill>
                  <a:schemeClr val="accent1"/>
                </a:solidFill>
                <a:effectLst>
                  <a:outerShdw blurRad="38100" dist="25400" dir="5400000" algn="ctr" rotWithShape="0">
                    <a:srgbClr val="6E747A">
                      <a:alpha val="43000"/>
                    </a:srgbClr>
                  </a:outerShdw>
                </a:effectLst>
              </a:rPr>
              <a:t>Accuracy</a:t>
            </a:r>
            <a:r>
              <a:rPr lang="en-US" altLang="zh-CN" dirty="0"/>
              <a:t> </a:t>
            </a:r>
            <a:r>
              <a:rPr lang="en-US" altLang="zh-CN" dirty="0" smtClean="0">
                <a:ln w="0"/>
                <a:solidFill>
                  <a:schemeClr val="accent1"/>
                </a:solidFill>
                <a:effectLst>
                  <a:outerShdw blurRad="38100" dist="25400" dir="5400000" algn="ctr" rotWithShape="0">
                    <a:srgbClr val="6E747A">
                      <a:alpha val="43000"/>
                    </a:srgbClr>
                  </a:outerShdw>
                </a:effectLst>
              </a:rPr>
              <a:t>number</a:t>
            </a:r>
            <a:endParaRPr lang="en-US" altLang="zh-CN" dirty="0" smtClean="0"/>
          </a:p>
          <a:p>
            <a:endParaRPr lang="zh-CN" altLang="en-US" dirty="0"/>
          </a:p>
        </p:txBody>
      </p:sp>
      <p:pic>
        <p:nvPicPr>
          <p:cNvPr id="15" name="图片 14"/>
          <p:cNvPicPr>
            <a:picLocks noChangeAspect="1"/>
          </p:cNvPicPr>
          <p:nvPr/>
        </p:nvPicPr>
        <p:blipFill>
          <a:blip r:embed="rId5"/>
          <a:stretch>
            <a:fillRect/>
          </a:stretch>
        </p:blipFill>
        <p:spPr>
          <a:xfrm>
            <a:off x="6364510" y="2593006"/>
            <a:ext cx="2556246" cy="2123384"/>
          </a:xfrm>
          <a:prstGeom prst="rect">
            <a:avLst/>
          </a:prstGeom>
        </p:spPr>
      </p:pic>
      <p:cxnSp>
        <p:nvCxnSpPr>
          <p:cNvPr id="22" name="直接连接符 21"/>
          <p:cNvCxnSpPr/>
          <p:nvPr/>
        </p:nvCxnSpPr>
        <p:spPr>
          <a:xfrm>
            <a:off x="3088782" y="1296627"/>
            <a:ext cx="3052484" cy="0"/>
          </a:xfrm>
          <a:prstGeom prst="line">
            <a:avLst/>
          </a:prstGeom>
        </p:spPr>
        <p:style>
          <a:lnRef idx="1">
            <a:schemeClr val="accent4"/>
          </a:lnRef>
          <a:fillRef idx="0">
            <a:schemeClr val="accent4"/>
          </a:fillRef>
          <a:effectRef idx="0">
            <a:schemeClr val="accent4"/>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Conclusion and Future Work</a:t>
            </a:r>
            <a:endParaRPr lang="zh-CN" altLang="en-US" dirty="0"/>
          </a:p>
        </p:txBody>
      </p:sp>
      <p:grpSp>
        <p:nvGrpSpPr>
          <p:cNvPr id="4" name="组合 3"/>
          <p:cNvGrpSpPr/>
          <p:nvPr/>
        </p:nvGrpSpPr>
        <p:grpSpPr>
          <a:xfrm>
            <a:off x="-1257335" y="3691975"/>
            <a:ext cx="11437259" cy="173492"/>
            <a:chOff x="377371" y="3332292"/>
            <a:chExt cx="11437259" cy="173492"/>
          </a:xfrm>
        </p:grpSpPr>
        <p:cxnSp>
          <p:nvCxnSpPr>
            <p:cNvPr id="5" name="直接连接符 4"/>
            <p:cNvCxnSpPr/>
            <p:nvPr/>
          </p:nvCxnSpPr>
          <p:spPr>
            <a:xfrm>
              <a:off x="550863" y="3419038"/>
              <a:ext cx="11090275"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377371" y="3332292"/>
              <a:ext cx="173492" cy="173492"/>
            </a:xfrm>
            <a:prstGeom prst="ellipse">
              <a:avLst/>
            </a:prstGeom>
            <a:solidFill>
              <a:srgbClr val="FF8805"/>
            </a:solidFill>
            <a:ln>
              <a:solidFill>
                <a:srgbClr val="FF88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造字工房悦圆演示版常规体" pitchFamily="2" charset="-122"/>
                <a:ea typeface="造字工房悦圆演示版常规体" pitchFamily="2" charset="-122"/>
              </a:endParaRPr>
            </a:p>
          </p:txBody>
        </p:sp>
        <p:sp>
          <p:nvSpPr>
            <p:cNvPr id="7" name="椭圆 6"/>
            <p:cNvSpPr/>
            <p:nvPr/>
          </p:nvSpPr>
          <p:spPr>
            <a:xfrm>
              <a:off x="11641138" y="3332292"/>
              <a:ext cx="173492" cy="173492"/>
            </a:xfrm>
            <a:prstGeom prst="ellipse">
              <a:avLst/>
            </a:prstGeom>
            <a:solidFill>
              <a:srgbClr val="FF8805"/>
            </a:solidFill>
            <a:ln>
              <a:solidFill>
                <a:srgbClr val="FF88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造字工房悦圆演示版常规体" pitchFamily="2" charset="-122"/>
                <a:ea typeface="造字工房悦圆演示版常规体" pitchFamily="2" charset="-122"/>
              </a:endParaRPr>
            </a:p>
          </p:txBody>
        </p:sp>
      </p:grpSp>
      <p:sp>
        <p:nvSpPr>
          <p:cNvPr id="8" name="文本框 7"/>
          <p:cNvSpPr txBox="1"/>
          <p:nvPr/>
        </p:nvSpPr>
        <p:spPr>
          <a:xfrm>
            <a:off x="5849854" y="2827224"/>
            <a:ext cx="2698876" cy="535531"/>
          </a:xfrm>
          <a:prstGeom prst="rect">
            <a:avLst/>
          </a:prstGeom>
          <a:noFill/>
        </p:spPr>
        <p:txBody>
          <a:bodyPr wrap="square" rtlCol="0">
            <a:spAutoFit/>
          </a:bodyPr>
          <a:lstStyle/>
          <a:p>
            <a:pPr algn="ctr">
              <a:lnSpc>
                <a:spcPct val="120000"/>
              </a:lnSpc>
            </a:pPr>
            <a:r>
              <a:rPr lang="en-US" altLang="zh-CN" sz="2400" dirty="0">
                <a:solidFill>
                  <a:srgbClr val="0070C0"/>
                </a:solidFill>
                <a:effectLst>
                  <a:outerShdw blurRad="63500" sx="102000" sy="102000" algn="ctr" rotWithShape="0">
                    <a:prstClr val="black">
                      <a:alpha val="40000"/>
                    </a:prstClr>
                  </a:outerShdw>
                </a:effectLst>
                <a:latin typeface="造字工房悦圆演示版常规体" pitchFamily="2" charset="-122"/>
                <a:ea typeface="造字工房悦圆演示版常规体" pitchFamily="2" charset="-122"/>
              </a:rPr>
              <a:t>We </a:t>
            </a:r>
            <a:r>
              <a:rPr lang="en-US" altLang="zh-CN" sz="2400" dirty="0" smtClean="0">
                <a:solidFill>
                  <a:srgbClr val="0070C0"/>
                </a:solidFill>
                <a:effectLst>
                  <a:outerShdw blurRad="63500" sx="102000" sy="102000" algn="ctr" rotWithShape="0">
                    <a:prstClr val="black">
                      <a:alpha val="40000"/>
                    </a:prstClr>
                  </a:outerShdw>
                </a:effectLst>
                <a:latin typeface="造字工房悦圆演示版常规体" pitchFamily="2" charset="-122"/>
                <a:ea typeface="造字工房悦圆演示版常规体" pitchFamily="2" charset="-122"/>
              </a:rPr>
              <a:t>have </a:t>
            </a:r>
            <a:r>
              <a:rPr lang="en-US" altLang="zh-CN" sz="2400" dirty="0">
                <a:solidFill>
                  <a:srgbClr val="0070C0"/>
                </a:solidFill>
                <a:effectLst>
                  <a:outerShdw blurRad="63500" sx="102000" sy="102000" algn="ctr" rotWithShape="0">
                    <a:prstClr val="black">
                      <a:alpha val="40000"/>
                    </a:prstClr>
                  </a:outerShdw>
                </a:effectLst>
                <a:latin typeface="造字工房悦圆演示版常规体" pitchFamily="2" charset="-122"/>
                <a:ea typeface="造字工房悦圆演示版常规体" pitchFamily="2" charset="-122"/>
              </a:rPr>
              <a:t>done</a:t>
            </a:r>
          </a:p>
        </p:txBody>
      </p:sp>
      <p:sp>
        <p:nvSpPr>
          <p:cNvPr id="9" name="文本框 8"/>
          <p:cNvSpPr txBox="1"/>
          <p:nvPr/>
        </p:nvSpPr>
        <p:spPr>
          <a:xfrm>
            <a:off x="749121" y="3929575"/>
            <a:ext cx="2698876" cy="530225"/>
          </a:xfrm>
          <a:prstGeom prst="rect">
            <a:avLst/>
          </a:prstGeom>
          <a:noFill/>
        </p:spPr>
        <p:txBody>
          <a:bodyPr wrap="square" rtlCol="0">
            <a:spAutoFit/>
          </a:bodyPr>
          <a:lstStyle/>
          <a:p>
            <a:pPr algn="ctr">
              <a:lnSpc>
                <a:spcPct val="120000"/>
              </a:lnSpc>
            </a:pPr>
            <a:r>
              <a:rPr lang="en-US" altLang="zh-CN" sz="2400" dirty="0">
                <a:solidFill>
                  <a:srgbClr val="0070C0"/>
                </a:solidFill>
                <a:effectLst>
                  <a:outerShdw blurRad="63500" sx="102000" sy="102000" algn="ctr" rotWithShape="0">
                    <a:prstClr val="black">
                      <a:alpha val="40000"/>
                    </a:prstClr>
                  </a:outerShdw>
                </a:effectLst>
                <a:latin typeface="造字工房悦圆演示版常规体" pitchFamily="2" charset="-122"/>
                <a:ea typeface="造字工房悦圆演示版常规体" pitchFamily="2" charset="-122"/>
              </a:rPr>
              <a:t>We can still do</a:t>
            </a:r>
          </a:p>
        </p:txBody>
      </p:sp>
      <p:sp>
        <p:nvSpPr>
          <p:cNvPr id="10" name="文本框 9"/>
          <p:cNvSpPr txBox="1"/>
          <p:nvPr/>
        </p:nvSpPr>
        <p:spPr>
          <a:xfrm>
            <a:off x="628650" y="1882139"/>
            <a:ext cx="4078605" cy="2197100"/>
          </a:xfrm>
          <a:prstGeom prst="rect">
            <a:avLst/>
          </a:prstGeom>
          <a:noFill/>
        </p:spPr>
        <p:txBody>
          <a:bodyPr wrap="none" rtlCol="0">
            <a:spAutoFit/>
          </a:bodyPr>
          <a:lstStyle/>
          <a:p>
            <a:pPr marL="285750" indent="-285750">
              <a:buFont typeface="Arial" panose="020B0604020202020204" pitchFamily="34" charset="0"/>
              <a:buChar char="•"/>
            </a:pPr>
            <a:r>
              <a:rPr lang="en-US" altLang="zh-CN" sz="2000" dirty="0">
                <a:latin typeface="+mj-lt"/>
                <a:ea typeface="+mj-ea"/>
                <a:cs typeface="+mj-cs"/>
              </a:rPr>
              <a:t>From </a:t>
            </a:r>
            <a:r>
              <a:rPr lang="en-US" altLang="zh-CN" sz="2000" dirty="0" err="1">
                <a:latin typeface="+mj-lt"/>
                <a:ea typeface="+mj-ea"/>
                <a:cs typeface="+mj-cs"/>
              </a:rPr>
              <a:t>matlab</a:t>
            </a:r>
            <a:r>
              <a:rPr lang="en-US" altLang="zh-CN" sz="2000" dirty="0">
                <a:latin typeface="+mj-lt"/>
                <a:ea typeface="+mj-ea"/>
                <a:cs typeface="+mj-cs"/>
              </a:rPr>
              <a:t> to </a:t>
            </a:r>
            <a:r>
              <a:rPr lang="en-US" altLang="zh-CN" sz="2000" dirty="0" err="1" smtClean="0">
                <a:latin typeface="+mj-lt"/>
                <a:ea typeface="+mj-ea"/>
                <a:cs typeface="+mj-cs"/>
              </a:rPr>
              <a:t>c++</a:t>
            </a:r>
            <a:endParaRPr lang="en-US" altLang="zh-CN" sz="2000" dirty="0">
              <a:latin typeface="+mj-lt"/>
              <a:ea typeface="+mj-ea"/>
              <a:cs typeface="+mj-cs"/>
            </a:endParaRPr>
          </a:p>
          <a:p>
            <a:pPr marL="285750" indent="-285750">
              <a:buFont typeface="Arial" panose="020B0604020202020204" pitchFamily="34" charset="0"/>
              <a:buChar char="•"/>
            </a:pPr>
            <a:r>
              <a:rPr lang="en-US" altLang="zh-CN" sz="2000" dirty="0">
                <a:latin typeface="+mj-lt"/>
                <a:ea typeface="+mj-ea"/>
                <a:cs typeface="+mj-cs"/>
              </a:rPr>
              <a:t>Improve the </a:t>
            </a:r>
            <a:r>
              <a:rPr lang="en-US" altLang="zh-CN" sz="2000" dirty="0" smtClean="0">
                <a:latin typeface="+mj-lt"/>
                <a:ea typeface="+mj-ea"/>
                <a:cs typeface="+mj-cs"/>
              </a:rPr>
              <a:t>algorithm of matching </a:t>
            </a:r>
          </a:p>
          <a:p>
            <a:pPr marL="285750" indent="-285750">
              <a:buFont typeface="Arial" panose="020B0604020202020204" pitchFamily="34" charset="0"/>
              <a:buChar char="•"/>
            </a:pPr>
            <a:r>
              <a:rPr lang="en-US" altLang="zh-CN" sz="2000" dirty="0">
                <a:latin typeface="+mj-lt"/>
                <a:ea typeface="+mj-ea"/>
                <a:cs typeface="+mj-cs"/>
              </a:rPr>
              <a:t>Support p</a:t>
            </a:r>
            <a:r>
              <a:rPr lang="en-US" altLang="zh-CN" sz="2000" dirty="0" smtClean="0">
                <a:latin typeface="+mj-lt"/>
                <a:ea typeface="+mj-ea"/>
                <a:cs typeface="+mj-cs"/>
              </a:rPr>
              <a:t>atch matching</a:t>
            </a:r>
          </a:p>
          <a:p>
            <a:pPr marL="285750" indent="-285750">
              <a:buFont typeface="Arial" panose="020B0604020202020204" pitchFamily="34" charset="0"/>
              <a:buChar char="•"/>
            </a:pPr>
            <a:r>
              <a:rPr lang="en-US" altLang="zh-CN" sz="2000" dirty="0" smtClean="0">
                <a:latin typeface="+mj-lt"/>
                <a:ea typeface="+mj-ea"/>
                <a:cs typeface="+mj-cs"/>
              </a:rPr>
              <a:t>Add the accuracy number</a:t>
            </a:r>
          </a:p>
          <a:p>
            <a:pPr marL="285750" indent="-285750">
              <a:buFont typeface="Arial" panose="020B0604020202020204" pitchFamily="34" charset="0"/>
              <a:buChar char="•"/>
            </a:pPr>
            <a:endParaRPr lang="en-US" altLang="zh-CN" sz="2000" dirty="0" smtClean="0">
              <a:latin typeface="+mj-lt"/>
              <a:ea typeface="+mj-ea"/>
              <a:cs typeface="+mj-cs"/>
            </a:endParaRPr>
          </a:p>
          <a:p>
            <a:pPr marL="285750" indent="-285750">
              <a:buFont typeface="Arial" panose="020B0604020202020204" pitchFamily="34" charset="0"/>
              <a:buChar char="•"/>
            </a:pPr>
            <a:endParaRPr lang="en-US" altLang="zh-CN" sz="2000" dirty="0">
              <a:latin typeface="+mj-lt"/>
              <a:ea typeface="+mj-ea"/>
              <a:cs typeface="+mj-cs"/>
            </a:endParaRPr>
          </a:p>
          <a:p>
            <a:pPr marL="285750" indent="-285750">
              <a:buFont typeface="Arial" panose="020B0604020202020204" pitchFamily="34" charset="0"/>
              <a:buChar char="•"/>
            </a:pPr>
            <a:endParaRPr lang="en-US" altLang="zh-CN" dirty="0">
              <a:solidFill>
                <a:schemeClr val="tx1">
                  <a:lumMod val="65000"/>
                  <a:lumOff val="35000"/>
                </a:schemeClr>
              </a:solidFill>
              <a:latin typeface="造字工房悦圆演示版常规体" pitchFamily="2" charset="-122"/>
              <a:ea typeface="造字工房悦圆演示版常规体" pitchFamily="2" charset="-122"/>
            </a:endParaRPr>
          </a:p>
        </p:txBody>
      </p:sp>
      <p:sp>
        <p:nvSpPr>
          <p:cNvPr id="11" name="文本框 10"/>
          <p:cNvSpPr txBox="1"/>
          <p:nvPr/>
        </p:nvSpPr>
        <p:spPr>
          <a:xfrm>
            <a:off x="5320910" y="3865467"/>
            <a:ext cx="3072251" cy="1631216"/>
          </a:xfrm>
          <a:prstGeom prst="rect">
            <a:avLst/>
          </a:prstGeom>
          <a:noFill/>
        </p:spPr>
        <p:txBody>
          <a:bodyPr wrap="none" rtlCol="0">
            <a:spAutoFit/>
          </a:bodyPr>
          <a:lstStyle/>
          <a:p>
            <a:endParaRPr lang="en-US" altLang="zh-CN" sz="2000" dirty="0">
              <a:latin typeface="+mj-lt"/>
              <a:ea typeface="+mj-ea"/>
              <a:cs typeface="+mj-cs"/>
            </a:endParaRPr>
          </a:p>
          <a:p>
            <a:pPr marL="285750" indent="-285750">
              <a:buFont typeface="Arial" panose="020B0604020202020204" pitchFamily="34" charset="0"/>
              <a:buChar char="•"/>
            </a:pPr>
            <a:r>
              <a:rPr lang="en-US" altLang="zh-CN" sz="2000" dirty="0">
                <a:latin typeface="+mj-lt"/>
                <a:ea typeface="+mj-ea"/>
                <a:cs typeface="+mj-cs"/>
              </a:rPr>
              <a:t>Shorten time </a:t>
            </a:r>
            <a:r>
              <a:rPr lang="en-US" altLang="zh-CN" sz="2000" dirty="0" smtClean="0">
                <a:latin typeface="+mj-lt"/>
                <a:ea typeface="+mj-ea"/>
                <a:cs typeface="+mj-cs"/>
              </a:rPr>
              <a:t>latency</a:t>
            </a:r>
          </a:p>
          <a:p>
            <a:pPr marL="285750" indent="-285750">
              <a:buFont typeface="Arial" panose="020B0604020202020204" pitchFamily="34" charset="0"/>
              <a:buChar char="•"/>
            </a:pPr>
            <a:r>
              <a:rPr lang="en-US" altLang="zh-CN" sz="2000" dirty="0" smtClean="0">
                <a:latin typeface="+mj-lt"/>
                <a:ea typeface="+mj-ea"/>
                <a:cs typeface="+mj-cs"/>
              </a:rPr>
              <a:t>add </a:t>
            </a:r>
            <a:r>
              <a:rPr lang="en-US" altLang="zh-CN" sz="2000" dirty="0">
                <a:latin typeface="+mj-lt"/>
                <a:ea typeface="+mj-ea"/>
                <a:cs typeface="+mj-cs"/>
              </a:rPr>
              <a:t>the </a:t>
            </a:r>
            <a:r>
              <a:rPr lang="en-US" altLang="zh-CN" sz="2000" dirty="0" smtClean="0">
                <a:latin typeface="+mj-lt"/>
                <a:ea typeface="+mj-ea"/>
                <a:cs typeface="+mj-cs"/>
              </a:rPr>
              <a:t>friendly interface</a:t>
            </a:r>
          </a:p>
          <a:p>
            <a:endParaRPr lang="en-US" altLang="zh-CN" sz="2000" dirty="0" smtClean="0">
              <a:latin typeface="+mj-lt"/>
              <a:ea typeface="+mj-ea"/>
              <a:cs typeface="+mj-cs"/>
            </a:endParaRPr>
          </a:p>
          <a:p>
            <a:pPr marL="285750" indent="-285750">
              <a:buFont typeface="Arial" panose="020B0604020202020204" pitchFamily="34" charset="0"/>
              <a:buChar char="•"/>
            </a:pPr>
            <a:endParaRPr lang="en-US" altLang="zh-CN" sz="2000" dirty="0">
              <a:latin typeface="+mj-lt"/>
              <a:ea typeface="+mj-ea"/>
              <a:cs typeface="+mj-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30</TotalTime>
  <Words>1408</Words>
  <Application>Microsoft Macintosh PowerPoint</Application>
  <PresentationFormat>全屏显示(4:3)</PresentationFormat>
  <Paragraphs>132</Paragraphs>
  <Slides>11</Slides>
  <Notes>9</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11</vt:i4>
      </vt:variant>
    </vt:vector>
  </HeadingPairs>
  <TitlesOfParts>
    <vt:vector size="18" baseType="lpstr">
      <vt:lpstr>Calibri</vt:lpstr>
      <vt:lpstr>Calibri Light</vt:lpstr>
      <vt:lpstr>等线</vt:lpstr>
      <vt:lpstr>等线 Light</vt:lpstr>
      <vt:lpstr>造字工房悦圆演示版常规体</vt:lpstr>
      <vt:lpstr>Arial</vt:lpstr>
      <vt:lpstr>Office 主题​​</vt:lpstr>
      <vt:lpstr>Image Matching System </vt:lpstr>
      <vt:lpstr>Problem Definition</vt:lpstr>
      <vt:lpstr>Paper’s Approach</vt:lpstr>
      <vt:lpstr>Proposed Idea</vt:lpstr>
      <vt:lpstr>Implementation Detail</vt:lpstr>
      <vt:lpstr>Implementation Detail</vt:lpstr>
      <vt:lpstr>Experimental results</vt:lpstr>
      <vt:lpstr>Experimental results</vt:lpstr>
      <vt:lpstr>Conclusion and Future Work</vt:lpstr>
      <vt:lpstr>References</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黄汝林</dc:creator>
  <cp:lastModifiedBy>Chao Gao</cp:lastModifiedBy>
  <cp:revision>72</cp:revision>
  <dcterms:created xsi:type="dcterms:W3CDTF">2017-01-03T12:21:00Z</dcterms:created>
  <dcterms:modified xsi:type="dcterms:W3CDTF">2017-01-06T06:26:41Z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2052-10.1.0.6135</vt:lpwstr>
  </property>
</Properties>
</file>